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56" r:id="rId3"/>
    <p:sldId id="259" r:id="rId5"/>
    <p:sldId id="260" r:id="rId6"/>
    <p:sldId id="263" r:id="rId7"/>
    <p:sldId id="290" r:id="rId8"/>
    <p:sldId id="270" r:id="rId9"/>
    <p:sldId id="264" r:id="rId10"/>
    <p:sldId id="265" r:id="rId11"/>
    <p:sldId id="261" r:id="rId12"/>
    <p:sldId id="262" r:id="rId13"/>
    <p:sldId id="257" r:id="rId14"/>
    <p:sldId id="258" r:id="rId15"/>
    <p:sldId id="291" r:id="rId16"/>
    <p:sldId id="266" r:id="rId17"/>
    <p:sldId id="302" r:id="rId18"/>
    <p:sldId id="271" r:id="rId19"/>
    <p:sldId id="304" r:id="rId20"/>
  </p:sldIdLst>
  <p:sldSz cx="12192000"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p:restoredTop sz="94196" autoAdjust="0"/>
  </p:normalViewPr>
  <p:slideViewPr>
    <p:cSldViewPr showGuides="1">
      <p:cViewPr>
        <p:scale>
          <a:sx n="100" d="100"/>
          <a:sy n="100" d="100"/>
        </p:scale>
        <p:origin x="-1272" y="-174"/>
      </p:cViewPr>
      <p:guideLst>
        <p:guide orient="horz" pos="2236"/>
        <p:guide pos="3837"/>
      </p:guideLst>
    </p:cSldViewPr>
  </p:slideViewPr>
  <p:notesTextViewPr>
    <p:cViewPr>
      <p:scale>
        <a:sx n="100" d="100"/>
        <a:sy n="100" d="100"/>
      </p:scale>
      <p:origin x="0" y="0"/>
    </p:cViewPr>
  </p:notesTextViewPr>
  <p:sorterViewPr showFormatting="0">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更多代理商介绍请访问：www.weixinidc.com</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91DFD9B9-D9FA-471C-AAB0-04E85B0A779F}"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ln>
            <a:solidFill>
              <a:srgbClr val="000000"/>
            </a:solidFill>
            <a:miter/>
          </a:ln>
        </p:spPr>
      </p:sp>
      <p:sp>
        <p:nvSpPr>
          <p:cNvPr id="409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41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ln>
            <a:solidFill>
              <a:srgbClr val="000000"/>
            </a:solidFill>
            <a:miter/>
          </a:ln>
        </p:spPr>
      </p:sp>
      <p:sp>
        <p:nvSpPr>
          <p:cNvPr id="13315"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1331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solidFill>
            <a:miter/>
          </a:ln>
        </p:spPr>
      </p:sp>
      <p:sp>
        <p:nvSpPr>
          <p:cNvPr id="17411"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1741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solidFill>
              <a:srgbClr val="000000"/>
            </a:solidFill>
            <a:miter/>
          </a:ln>
        </p:spPr>
      </p:sp>
      <p:sp>
        <p:nvSpPr>
          <p:cNvPr id="27651"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2765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solidFill>
              <a:srgbClr val="000000"/>
            </a:solidFill>
            <a:miter/>
          </a:ln>
        </p:spPr>
      </p:sp>
      <p:sp>
        <p:nvSpPr>
          <p:cNvPr id="27651"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2765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a:solidFill>
              <a:srgbClr val="000000"/>
            </a:solidFill>
            <a:miter/>
          </a:ln>
        </p:spPr>
      </p:sp>
      <p:sp>
        <p:nvSpPr>
          <p:cNvPr id="23555"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solidFill>
              <a:srgbClr val="000000"/>
            </a:solidFill>
            <a:miter/>
          </a:ln>
        </p:spPr>
      </p:sp>
      <p:sp>
        <p:nvSpPr>
          <p:cNvPr id="35843"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358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在线申请代理商请访问：</a:t>
            </a:r>
            <a:r>
              <a:rPr lang="en-US" altLang="zh-CN" dirty="0" smtClean="0"/>
              <a:t>www.weixinidc.com</a:t>
            </a:r>
            <a:endParaRPr lang="zh-CN" altLang="en-US" dirty="0" smtClean="0"/>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
        <p:nvSpPr>
          <p:cNvPr id="5" name="页脚占位符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ln>
            <a:solidFill>
              <a:srgbClr val="000000"/>
            </a:solidFill>
            <a:miter/>
          </a:ln>
        </p:spPr>
      </p:sp>
      <p:sp>
        <p:nvSpPr>
          <p:cNvPr id="7171"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7172"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ln>
            <a:solidFill>
              <a:srgbClr val="000000"/>
            </a:solidFill>
            <a:miter/>
          </a:ln>
        </p:spPr>
      </p:sp>
      <p:sp>
        <p:nvSpPr>
          <p:cNvPr id="921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在线申请代理商请访问：</a:t>
            </a:r>
            <a:r>
              <a:rPr lang="en-US" altLang="zh-CN" dirty="0"/>
              <a:t>www.weixinidc.com</a:t>
            </a:r>
            <a:endParaRPr lang="zh-CN" altLang="en-US" dirty="0"/>
          </a:p>
        </p:txBody>
      </p:sp>
      <p:sp>
        <p:nvSpPr>
          <p:cNvPr id="922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ln>
            <a:solidFill>
              <a:srgbClr val="000000"/>
            </a:solidFill>
            <a:miter/>
          </a:ln>
        </p:spPr>
      </p:sp>
      <p:sp>
        <p:nvSpPr>
          <p:cNvPr id="15363"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1536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a:solidFill>
              <a:srgbClr val="000000"/>
            </a:solidFill>
            <a:miter/>
          </a:ln>
        </p:spPr>
      </p:sp>
      <p:sp>
        <p:nvSpPr>
          <p:cNvPr id="23555"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a:solidFill>
              <a:srgbClr val="000000"/>
            </a:solidFill>
            <a:miter/>
          </a:ln>
        </p:spPr>
      </p:sp>
      <p:sp>
        <p:nvSpPr>
          <p:cNvPr id="33795"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33796"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a:solidFill>
              <a:srgbClr val="000000"/>
            </a:solidFill>
            <a:miter/>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1946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solidFill>
            <a:miter/>
          </a:ln>
        </p:spPr>
      </p:sp>
      <p:sp>
        <p:nvSpPr>
          <p:cNvPr id="2150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2150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ln>
            <a:solidFill>
              <a:srgbClr val="000000"/>
            </a:solidFill>
            <a:miter/>
          </a:ln>
        </p:spPr>
      </p:sp>
      <p:sp>
        <p:nvSpPr>
          <p:cNvPr id="11267"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smtClean="0"/>
              <a:t>在线申请代理商请访问：</a:t>
            </a:r>
            <a:r>
              <a:rPr lang="en-US" altLang="zh-CN" dirty="0" smtClean="0"/>
              <a:t>www.weixinidc.com</a:t>
            </a:r>
            <a:endParaRPr lang="zh-CN" altLang="en-US" dirty="0"/>
          </a:p>
        </p:txBody>
      </p:sp>
      <p:sp>
        <p:nvSpPr>
          <p:cNvPr id="1126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fld>
            <a:endParaRPr lang="zh-CN" altLang="en-US" sz="1200" dirty="0"/>
          </a:p>
        </p:txBody>
      </p:sp>
      <p:sp>
        <p:nvSpPr>
          <p:cNvPr id="2" name="页脚占位符 1"/>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更多代理商介绍请访问：www.weixinidc.com</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rPr>
              <a:t>hualianxin.com</a:t>
            </a:r>
            <a:endParaRPr kumimoji="0" lang="en-US" altLang="zh-CN"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微软雅黑" panose="020B0503020204020204" pitchFamily="34" charset="-122"/>
                <a:cs typeface="+mn-cs"/>
              </a:rPr>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9.xml"/><Relationship Id="rId2" Type="http://schemas.openxmlformats.org/officeDocument/2006/relationships/image" Target="../media/image11.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image" Target="../media/image1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 190"/>
          <p:cNvSpPr/>
          <p:nvPr/>
        </p:nvSpPr>
        <p:spPr>
          <a:xfrm>
            <a:off x="2670175" y="2435860"/>
            <a:ext cx="2232660" cy="20878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4400" b="1" dirty="0">
                <a:solidFill>
                  <a:schemeClr val="bg1"/>
                </a:solidFill>
                <a:latin typeface="微软雅黑" panose="020B0503020204020204" pitchFamily="34" charset="-122"/>
                <a:ea typeface="微软雅黑" panose="020B0503020204020204" pitchFamily="34" charset="-122"/>
                <a:sym typeface="+mn-ea"/>
              </a:rPr>
              <a:t>0</a:t>
            </a:r>
            <a:endParaRPr lang="en-US" altLang="zh-CN" sz="4400" b="1" dirty="0">
              <a:solidFill>
                <a:schemeClr val="bg1"/>
              </a:solidFill>
              <a:latin typeface="微软雅黑" panose="020B0503020204020204" pitchFamily="34" charset="-122"/>
              <a:ea typeface="微软雅黑" panose="020B0503020204020204" pitchFamily="34" charset="-122"/>
              <a:sym typeface="+mn-ea"/>
            </a:endParaRPr>
          </a:p>
          <a:p>
            <a:pPr algn="ctr" eaLnBrk="1" fontAlgn="auto" hangingPunct="1">
              <a:spcBef>
                <a:spcPts val="0"/>
              </a:spcBef>
              <a:spcAft>
                <a:spcPts val="0"/>
              </a:spcAft>
              <a:defRPr/>
            </a:pPr>
            <a:r>
              <a:rPr lang="zh-CN" altLang="en-US" sz="3600" b="1" dirty="0">
                <a:solidFill>
                  <a:schemeClr val="bg1"/>
                </a:solidFill>
                <a:latin typeface="微软雅黑" panose="020B0503020204020204" pitchFamily="34" charset="-122"/>
                <a:ea typeface="微软雅黑" panose="020B0503020204020204" pitchFamily="34" charset="-122"/>
                <a:sym typeface="+mn-ea"/>
              </a:rPr>
              <a:t>代理</a:t>
            </a:r>
            <a:r>
              <a:rPr lang="zh-CN" altLang="en-US" sz="2400" b="1" dirty="0">
                <a:solidFill>
                  <a:schemeClr val="bg1"/>
                </a:solidFill>
                <a:latin typeface="微软雅黑" panose="020B0503020204020204" pitchFamily="34" charset="-122"/>
                <a:ea typeface="微软雅黑" panose="020B0503020204020204" pitchFamily="34" charset="-122"/>
                <a:sym typeface="+mn-ea"/>
              </a:rPr>
              <a:t>费</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076" name="TextBox 18      (向天歌演示原创作品：www.TopPPT.cn)"/>
          <p:cNvSpPr txBox="1"/>
          <p:nvPr/>
        </p:nvSpPr>
        <p:spPr>
          <a:xfrm>
            <a:off x="4767580" y="3549650"/>
            <a:ext cx="1935480" cy="874395"/>
          </a:xfrm>
          <a:prstGeom prst="rect">
            <a:avLst/>
          </a:prstGeom>
          <a:noFill/>
          <a:ln w="9525">
            <a:noFill/>
          </a:ln>
        </p:spPr>
        <p:txBody>
          <a:bodyPr wrap="square">
            <a:spAutoFit/>
          </a:bodyPr>
          <a:lstStyle/>
          <a:p>
            <a:pPr lvl="0" eaLnBrk="1" hangingPunct="1"/>
            <a:r>
              <a:rPr lang="zh-CN" altLang="en-US" sz="4800" b="1" dirty="0">
                <a:solidFill>
                  <a:srgbClr val="2B2E30"/>
                </a:solidFill>
                <a:latin typeface="微软雅黑" panose="020B0503020204020204" pitchFamily="34" charset="-122"/>
                <a:ea typeface="微软雅黑" panose="020B0503020204020204" pitchFamily="34" charset="-122"/>
              </a:rPr>
              <a:t>政策</a:t>
            </a:r>
            <a:endParaRPr lang="zh-CN" altLang="en-US" sz="4800" b="1" dirty="0">
              <a:solidFill>
                <a:srgbClr val="2B2E30"/>
              </a:solidFill>
              <a:latin typeface="微软雅黑" panose="020B0503020204020204" pitchFamily="34" charset="-122"/>
              <a:ea typeface="微软雅黑" panose="020B0503020204020204" pitchFamily="34" charset="-122"/>
            </a:endParaRPr>
          </a:p>
        </p:txBody>
      </p:sp>
      <p:grpSp>
        <p:nvGrpSpPr>
          <p:cNvPr id="3078" name="Group 3      (向天歌演示原创作品：www.TopPPT.cn)"/>
          <p:cNvGrpSpPr/>
          <p:nvPr/>
        </p:nvGrpSpPr>
        <p:grpSpPr>
          <a:xfrm>
            <a:off x="1622425" y="4364038"/>
            <a:ext cx="1747838" cy="120650"/>
            <a:chOff x="1622500" y="4356850"/>
            <a:chExt cx="1748306" cy="121200"/>
          </a:xfrm>
        </p:grpSpPr>
        <p:cxnSp>
          <p:nvCxnSpPr>
            <p:cNvPr id="24" name="Straight Connector 23      (向天歌演示原创作品：www.TopPPT.cn)"/>
            <p:cNvCxnSpPr/>
            <p:nvPr/>
          </p:nvCxnSpPr>
          <p:spPr>
            <a:xfrm flipH="1">
              <a:off x="1622500" y="4412735"/>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3079" name="Group 4      (向天歌演示原创作品：www.TopPPT.cn)"/>
          <p:cNvGrpSpPr/>
          <p:nvPr/>
        </p:nvGrpSpPr>
        <p:grpSpPr>
          <a:xfrm>
            <a:off x="4051300" y="4364038"/>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sp>
        <p:nvSpPr>
          <p:cNvPr id="45" name="Rectangle 44      (向天歌演示原创作品：www.TopPPT.cn)"/>
          <p:cNvSpPr/>
          <p:nvPr/>
        </p:nvSpPr>
        <p:spPr>
          <a:xfrm>
            <a:off x="203200" y="212725"/>
            <a:ext cx="3168015" cy="468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081" name="TextBox 6      (向天歌演示原创作品：www.TopPPT.cn)"/>
          <p:cNvSpPr txBox="1"/>
          <p:nvPr/>
        </p:nvSpPr>
        <p:spPr>
          <a:xfrm>
            <a:off x="233680" y="262255"/>
            <a:ext cx="3044190" cy="335280"/>
          </a:xfrm>
          <a:prstGeom prst="rect">
            <a:avLst/>
          </a:prstGeom>
          <a:noFill/>
          <a:ln w="9525">
            <a:noFill/>
          </a:ln>
        </p:spPr>
        <p:txBody>
          <a:bodyPr wrap="square">
            <a:spAutoFit/>
          </a:bodyPr>
          <a:lstStyle/>
          <a:p>
            <a:pPr lvl="0" eaLnBrk="1" hangingPunct="1"/>
            <a:r>
              <a:rPr lang="zh-CN" altLang="en-US" sz="1600" dirty="0">
                <a:solidFill>
                  <a:schemeClr val="bg1"/>
                </a:solidFill>
                <a:latin typeface="楷体" panose="02010609060101010101" charset="-122"/>
                <a:ea typeface="楷体" panose="02010609060101010101" charset="-122"/>
              </a:rPr>
              <a:t>华联信</a:t>
            </a:r>
            <a:r>
              <a:rPr lang="en-US" altLang="zh-CN" sz="1600" dirty="0">
                <a:solidFill>
                  <a:schemeClr val="bg1"/>
                </a:solidFill>
                <a:latin typeface="楷体" panose="02010609060101010101" charset="-122"/>
                <a:ea typeface="楷体" panose="02010609060101010101" charset="-122"/>
              </a:rPr>
              <a:t>--</a:t>
            </a:r>
            <a:r>
              <a:rPr lang="zh-CN" altLang="en-US" sz="1600" dirty="0">
                <a:solidFill>
                  <a:schemeClr val="bg1"/>
                </a:solidFill>
                <a:latin typeface="楷体" panose="02010609060101010101" charset="-122"/>
                <a:ea typeface="楷体" panose="02010609060101010101" charset="-122"/>
              </a:rPr>
              <a:t>做中华联合信息的桥梁！</a:t>
            </a:r>
            <a:endParaRPr lang="zh-CN" altLang="en-US" sz="1600" dirty="0">
              <a:solidFill>
                <a:schemeClr val="bg1"/>
              </a:solidFill>
              <a:latin typeface="楷体" panose="02010609060101010101" charset="-122"/>
              <a:ea typeface="楷体" panose="02010609060101010101" charset="-122"/>
            </a:endParaRPr>
          </a:p>
        </p:txBody>
      </p:sp>
      <p:grpSp>
        <p:nvGrpSpPr>
          <p:cNvPr id="3083" name="Group 9      (向天歌演示原创作品：www.TopPPT.cn)"/>
          <p:cNvGrpSpPr/>
          <p:nvPr/>
        </p:nvGrpSpPr>
        <p:grpSpPr>
          <a:xfrm>
            <a:off x="2670175" y="483711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084" name="Group 11      (向天歌演示原创作品：www.TopPPT.cn)"/>
          <p:cNvGrpSpPr/>
          <p:nvPr/>
        </p:nvGrpSpPr>
        <p:grpSpPr>
          <a:xfrm>
            <a:off x="3146425" y="4837113"/>
            <a:ext cx="1620838" cy="403225"/>
            <a:chOff x="3147050" y="4898862"/>
            <a:chExt cx="1620152" cy="402345"/>
          </a:xfrm>
        </p:grpSpPr>
        <p:sp>
          <p:nvSpPr>
            <p:cNvPr id="34" name="Rectangle 33      (向天歌演示原创作品：www.TopPPT.cn)"/>
            <p:cNvSpPr/>
            <p:nvPr/>
          </p:nvSpPr>
          <p:spPr>
            <a:xfrm flipV="1">
              <a:off x="3147050" y="4898862"/>
              <a:ext cx="1620152"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086" name="TextBox 35      (向天歌演示原创作品：www.TopPPT.cn)"/>
            <p:cNvSpPr txBox="1"/>
            <p:nvPr/>
          </p:nvSpPr>
          <p:spPr>
            <a:xfrm>
              <a:off x="3455529" y="4929275"/>
              <a:ext cx="1061271" cy="351656"/>
            </a:xfrm>
            <a:prstGeom prst="rect">
              <a:avLst/>
            </a:prstGeom>
            <a:noFill/>
            <a:ln w="9525">
              <a:noFill/>
            </a:ln>
          </p:spPr>
          <p:txBody>
            <a:bodyPr wrap="square">
              <a:spAutoFit/>
            </a:bodyPr>
            <a:lstStyle/>
            <a:p>
              <a:pPr lvl="0" eaLnBrk="1" hangingPunct="1"/>
              <a:r>
                <a:rPr lang="zh-CN" altLang="en-US" sz="1600" b="1" dirty="0">
                  <a:solidFill>
                    <a:schemeClr val="bg1"/>
                  </a:solidFill>
                  <a:latin typeface="微软雅黑" panose="020B0503020204020204" pitchFamily="34" charset="-122"/>
                  <a:ea typeface="微软雅黑" panose="020B0503020204020204" pitchFamily="34" charset="-122"/>
                </a:rPr>
                <a:t>微客助理</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441450" y="3676015"/>
            <a:ext cx="1731645" cy="808990"/>
          </a:xfrm>
          <a:prstGeom prst="rect">
            <a:avLst/>
          </a:prstGeom>
          <a:noFill/>
        </p:spPr>
        <p:txBody>
          <a:bodyPr wrap="square" rtlCol="0">
            <a:spAutoFit/>
          </a:bodyPr>
          <a:lstStyle/>
          <a:p>
            <a:r>
              <a:rPr lang="zh-CN" altLang="en-US" sz="4400" b="1">
                <a:latin typeface="微软雅黑" panose="020B0503020204020204" pitchFamily="34" charset="-122"/>
                <a:ea typeface="微软雅黑" panose="020B0503020204020204" pitchFamily="34" charset="-122"/>
              </a:rPr>
              <a:t>合作</a:t>
            </a:r>
            <a:endParaRPr lang="zh-CN" altLang="en-US" sz="4400" b="1">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向天歌演示原创作品：www.TopPPT.cn)"/>
          <p:cNvSpPr/>
          <p:nvPr/>
        </p:nvSpPr>
        <p:spPr>
          <a:xfrm>
            <a:off x="4440238" y="2343150"/>
            <a:ext cx="3168650" cy="309721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 name="Rectangle 11      (向天歌演示原创作品：www.TopPPT.cn)"/>
          <p:cNvSpPr/>
          <p:nvPr/>
        </p:nvSpPr>
        <p:spPr>
          <a:xfrm>
            <a:off x="7680325" y="3927475"/>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3" name="Rectangle 12      (向天歌演示原创作品：www.TopPPT.cn)"/>
          <p:cNvSpPr/>
          <p:nvPr/>
        </p:nvSpPr>
        <p:spPr>
          <a:xfrm>
            <a:off x="7680325" y="2343150"/>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4" name="Rectangle 13      (向天歌演示原创作品：www.TopPPT.cn)"/>
          <p:cNvSpPr/>
          <p:nvPr/>
        </p:nvSpPr>
        <p:spPr>
          <a:xfrm>
            <a:off x="1200150" y="2343150"/>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5" name="Rectangle 14      (向天歌演示原创作品：www.TopPPT.cn)"/>
          <p:cNvSpPr/>
          <p:nvPr/>
        </p:nvSpPr>
        <p:spPr>
          <a:xfrm>
            <a:off x="1200150" y="3914775"/>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296" name="TextBox 17      (向天歌演示原创作品：www.TopPPT.cn)"/>
          <p:cNvSpPr txBox="1"/>
          <p:nvPr/>
        </p:nvSpPr>
        <p:spPr>
          <a:xfrm>
            <a:off x="1616075" y="2925763"/>
            <a:ext cx="2587625" cy="417830"/>
          </a:xfrm>
          <a:prstGeom prst="rect">
            <a:avLst/>
          </a:prstGeom>
          <a:noFill/>
          <a:ln w="9525">
            <a:noFill/>
          </a:ln>
        </p:spPr>
        <p:txBody>
          <a:bodyPr>
            <a:spAutoFit/>
          </a:bodyPr>
          <a:lstStyle/>
          <a:p>
            <a:pPr lvl="0" eaLnBrk="1" hangingPunct="1"/>
            <a:r>
              <a:rPr lang="zh-CN" altLang="en-US" sz="2000" dirty="0">
                <a:solidFill>
                  <a:schemeClr val="bg1"/>
                </a:solidFill>
                <a:latin typeface="微软雅黑" panose="020B0503020204020204" pitchFamily="34" charset="-122"/>
                <a:ea typeface="微软雅黑" panose="020B0503020204020204" pitchFamily="34" charset="-122"/>
              </a:rPr>
              <a:t>独立运营网站一个</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297" name="TextBox 18      (向天歌演示原创作品：www.TopPPT.cn)"/>
          <p:cNvSpPr txBox="1"/>
          <p:nvPr/>
        </p:nvSpPr>
        <p:spPr>
          <a:xfrm>
            <a:off x="1616075" y="4481513"/>
            <a:ext cx="2587625" cy="417830"/>
          </a:xfrm>
          <a:prstGeom prst="rect">
            <a:avLst/>
          </a:prstGeom>
          <a:noFill/>
          <a:ln w="9525">
            <a:noFill/>
          </a:ln>
        </p:spPr>
        <p:txBody>
          <a:bodyPr>
            <a:spAutoFit/>
          </a:bodyPr>
          <a:lstStyle/>
          <a:p>
            <a:pPr lvl="0" eaLnBrk="1" hangingPunct="1"/>
            <a:r>
              <a:rPr lang="zh-CN" altLang="en-US" sz="2000" dirty="0">
                <a:solidFill>
                  <a:schemeClr val="bg1"/>
                </a:solidFill>
                <a:latin typeface="微软雅黑" panose="020B0503020204020204" pitchFamily="34" charset="-122"/>
                <a:ea typeface="微软雅黑" panose="020B0503020204020204" pitchFamily="34" charset="-122"/>
              </a:rPr>
              <a:t>自定义销售价格</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298" name="TextBox 19      (向天歌演示原创作品：www.TopPPT.cn)"/>
          <p:cNvSpPr txBox="1"/>
          <p:nvPr/>
        </p:nvSpPr>
        <p:spPr>
          <a:xfrm>
            <a:off x="8228013" y="2925763"/>
            <a:ext cx="2587625" cy="417830"/>
          </a:xfrm>
          <a:prstGeom prst="rect">
            <a:avLst/>
          </a:prstGeom>
          <a:noFill/>
          <a:ln w="9525">
            <a:noFill/>
          </a:ln>
        </p:spPr>
        <p:txBody>
          <a:bodyPr>
            <a:spAutoFit/>
          </a:bodyPr>
          <a:lstStyle/>
          <a:p>
            <a:pPr lvl="0" eaLnBrk="1" hangingPunct="1"/>
            <a:r>
              <a:rPr lang="zh-CN" altLang="en-US" sz="2000" dirty="0">
                <a:solidFill>
                  <a:schemeClr val="bg1"/>
                </a:solidFill>
                <a:latin typeface="微软雅黑" panose="020B0503020204020204" pitchFamily="34" charset="-122"/>
                <a:ea typeface="微软雅黑" panose="020B0503020204020204" pitchFamily="34" charset="-122"/>
              </a:rPr>
              <a:t>自主在线支付方式</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299" name="TextBox 20      (向天歌演示原创作品：www.TopPPT.cn)"/>
          <p:cNvSpPr txBox="1"/>
          <p:nvPr/>
        </p:nvSpPr>
        <p:spPr>
          <a:xfrm>
            <a:off x="8229600" y="4484688"/>
            <a:ext cx="2587625" cy="417830"/>
          </a:xfrm>
          <a:prstGeom prst="rect">
            <a:avLst/>
          </a:prstGeom>
          <a:noFill/>
          <a:ln w="9525">
            <a:noFill/>
          </a:ln>
        </p:spPr>
        <p:txBody>
          <a:bodyPr>
            <a:spAutoFit/>
          </a:bodyPr>
          <a:lstStyle/>
          <a:p>
            <a:pPr lvl="0" eaLnBrk="1" hangingPunct="1"/>
            <a:r>
              <a:rPr lang="zh-CN" altLang="en-US" sz="2000" dirty="0">
                <a:solidFill>
                  <a:schemeClr val="bg1"/>
                </a:solidFill>
                <a:latin typeface="微软雅黑" panose="020B0503020204020204" pitchFamily="34" charset="-122"/>
                <a:ea typeface="微软雅黑" panose="020B0503020204020204" pitchFamily="34" charset="-122"/>
              </a:rPr>
              <a:t>自主管理平台用户</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Rectangle 22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Rectangle 23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5" name="Rectangle 24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303" name="TextBox 25      (向天歌演示原创作品：www.TopPPT.cn)"/>
          <p:cNvSpPr txBox="1"/>
          <p:nvPr/>
        </p:nvSpPr>
        <p:spPr>
          <a:xfrm>
            <a:off x="681355" y="304800"/>
            <a:ext cx="252793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代理合作优势</a:t>
            </a:r>
            <a:endParaRPr lang="zh-CN" altLang="en-US" sz="2400" b="1" dirty="0">
              <a:latin typeface="微软雅黑" panose="020B0503020204020204" pitchFamily="34" charset="-122"/>
              <a:ea typeface="微软雅黑" panose="020B0503020204020204" pitchFamily="34" charset="-122"/>
            </a:endParaRPr>
          </a:p>
        </p:txBody>
      </p:sp>
      <p:sp>
        <p:nvSpPr>
          <p:cNvPr id="12304" name="TextBox 21      (向天歌演示原创作品：www.TopPPT.cn)"/>
          <p:cNvSpPr txBox="1"/>
          <p:nvPr/>
        </p:nvSpPr>
        <p:spPr>
          <a:xfrm>
            <a:off x="4572000" y="3110230"/>
            <a:ext cx="2905760" cy="137160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algn="ctr" eaLnBrk="0" hangingPunct="0">
              <a:lnSpc>
                <a:spcPct val="150000"/>
              </a:lnSpc>
              <a:spcBef>
                <a:spcPct val="0"/>
              </a:spcBef>
              <a:buNone/>
            </a:pPr>
            <a:r>
              <a:rPr lang="zh-CN" altLang="en-US" sz="2800" dirty="0">
                <a:solidFill>
                  <a:schemeClr val="bg1"/>
                </a:solidFill>
                <a:latin typeface="微软雅黑" panose="020B0503020204020204" pitchFamily="34" charset="-122"/>
              </a:rPr>
              <a:t>代理商</a:t>
            </a:r>
            <a:endParaRPr lang="zh-CN" altLang="en-US" sz="2800" dirty="0">
              <a:solidFill>
                <a:schemeClr val="bg1"/>
              </a:solidFill>
              <a:latin typeface="微软雅黑" panose="020B0503020204020204" pitchFamily="34" charset="-122"/>
            </a:endParaRPr>
          </a:p>
          <a:p>
            <a:pPr marL="0" lvl="0" indent="0" algn="ctr" eaLnBrk="0" hangingPunct="0">
              <a:lnSpc>
                <a:spcPct val="150000"/>
              </a:lnSpc>
              <a:spcBef>
                <a:spcPct val="0"/>
              </a:spcBef>
              <a:buNone/>
            </a:pPr>
            <a:r>
              <a:rPr lang="zh-CN" altLang="en-US" sz="2800" dirty="0">
                <a:solidFill>
                  <a:schemeClr val="bg1"/>
                </a:solidFill>
                <a:latin typeface="微软雅黑" panose="020B0503020204020204" pitchFamily="34" charset="-122"/>
              </a:rPr>
              <a:t>专享特权</a:t>
            </a:r>
            <a:endParaRPr lang="zh-CN" altLang="en-US" sz="2800" dirty="0">
              <a:solidFill>
                <a:schemeClr val="bg1"/>
              </a:solidFill>
              <a:latin typeface="微软雅黑" panose="020B0503020204020204" pitchFamily="34" charset="-122"/>
            </a:endParaRPr>
          </a:p>
        </p:txBody>
      </p:sp>
      <p:sp>
        <p:nvSpPr>
          <p:cNvPr id="3" name=" 3"/>
          <p:cNvSpPr/>
          <p:nvPr/>
        </p:nvSpPr>
        <p:spPr bwMode="auto">
          <a:xfrm>
            <a:off x="6588125" y="4671695"/>
            <a:ext cx="791845" cy="648335"/>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向天歌演示原创作品：www.TopPPT.cn)"/>
          <p:cNvSpPr/>
          <p:nvPr/>
        </p:nvSpPr>
        <p:spPr>
          <a:xfrm>
            <a:off x="1992313" y="1268413"/>
            <a:ext cx="3887788"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 name="Rectangle 17      (向天歌演示原创作品：www.TopPPT.cn)"/>
          <p:cNvSpPr/>
          <p:nvPr/>
        </p:nvSpPr>
        <p:spPr>
          <a:xfrm>
            <a:off x="5943600" y="1268413"/>
            <a:ext cx="3889375"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9" name="Rectangle 18      (向天歌演示原创作品：www.TopPPT.cn)"/>
          <p:cNvSpPr/>
          <p:nvPr/>
        </p:nvSpPr>
        <p:spPr>
          <a:xfrm>
            <a:off x="1992313" y="3582988"/>
            <a:ext cx="3887788"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0" name="Rectangle 19      (向天歌演示原创作品：www.TopPPT.cn)"/>
          <p:cNvSpPr/>
          <p:nvPr/>
        </p:nvSpPr>
        <p:spPr>
          <a:xfrm>
            <a:off x="5943600" y="3582988"/>
            <a:ext cx="3889375"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16390" name="Picture 20      (向天歌演示原创作品：www.TopPPT.cn)"/>
          <p:cNvPicPr>
            <a:picLocks noChangeAspect="1"/>
          </p:cNvPicPr>
          <p:nvPr/>
        </p:nvPicPr>
        <p:blipFill>
          <a:blip r:embed="rId1" cstate="print">
            <a:biLevel thresh="50000"/>
            <a:grayscl/>
          </a:blip>
          <a:stretch>
            <a:fillRect/>
          </a:stretch>
        </p:blipFill>
        <p:spPr>
          <a:xfrm>
            <a:off x="2200275" y="1433513"/>
            <a:ext cx="741363" cy="741362"/>
          </a:xfrm>
          <a:prstGeom prst="rect">
            <a:avLst/>
          </a:prstGeom>
          <a:noFill/>
          <a:ln w="9525">
            <a:noFill/>
          </a:ln>
        </p:spPr>
      </p:pic>
      <p:pic>
        <p:nvPicPr>
          <p:cNvPr id="16391" name="Picture 23      (向天歌演示原创作品：www.TopPPT.cn)"/>
          <p:cNvPicPr>
            <a:picLocks noChangeAspect="1"/>
          </p:cNvPicPr>
          <p:nvPr/>
        </p:nvPicPr>
        <p:blipFill>
          <a:blip r:embed="rId2" cstate="print">
            <a:biLevel thresh="50000"/>
            <a:grayscl/>
          </a:blip>
          <a:stretch>
            <a:fillRect/>
          </a:stretch>
        </p:blipFill>
        <p:spPr>
          <a:xfrm>
            <a:off x="8975725" y="5013325"/>
            <a:ext cx="741363" cy="739775"/>
          </a:xfrm>
          <a:prstGeom prst="rect">
            <a:avLst/>
          </a:prstGeom>
          <a:noFill/>
          <a:ln w="9525">
            <a:noFill/>
          </a:ln>
        </p:spPr>
      </p:pic>
      <p:pic>
        <p:nvPicPr>
          <p:cNvPr id="16392" name="Picture 24      (向天歌演示原创作品：www.TopPPT.cn)"/>
          <p:cNvPicPr>
            <a:picLocks noChangeAspect="1"/>
          </p:cNvPicPr>
          <p:nvPr/>
        </p:nvPicPr>
        <p:blipFill>
          <a:blip r:embed="rId3" cstate="print">
            <a:biLevel thresh="50000"/>
            <a:grayscl/>
          </a:blip>
          <a:stretch>
            <a:fillRect/>
          </a:stretch>
        </p:blipFill>
        <p:spPr>
          <a:xfrm>
            <a:off x="9063038" y="1463675"/>
            <a:ext cx="661987" cy="661988"/>
          </a:xfrm>
          <a:prstGeom prst="rect">
            <a:avLst/>
          </a:prstGeom>
          <a:noFill/>
          <a:ln w="9525">
            <a:noFill/>
          </a:ln>
        </p:spPr>
      </p:pic>
      <p:pic>
        <p:nvPicPr>
          <p:cNvPr id="16393" name="Picture 25      (向天歌演示原创作品：www.TopPPT.cn)"/>
          <p:cNvPicPr>
            <a:picLocks noChangeAspect="1"/>
          </p:cNvPicPr>
          <p:nvPr/>
        </p:nvPicPr>
        <p:blipFill>
          <a:blip r:embed="rId4" cstate="print">
            <a:biLevel thresh="50000"/>
            <a:grayscl/>
          </a:blip>
          <a:stretch>
            <a:fillRect/>
          </a:stretch>
        </p:blipFill>
        <p:spPr>
          <a:xfrm>
            <a:off x="1995488" y="5085080"/>
            <a:ext cx="660400" cy="660400"/>
          </a:xfrm>
          <a:prstGeom prst="rect">
            <a:avLst/>
          </a:prstGeom>
          <a:noFill/>
          <a:ln w="9525">
            <a:noFill/>
          </a:ln>
        </p:spPr>
      </p:pic>
      <p:sp>
        <p:nvSpPr>
          <p:cNvPr id="34" name="Rectangle 3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5" name="Rectangle 3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6" name="Rectangle 3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6397" name="TextBox 36      (向天歌演示原创作品：www.TopPPT.cn)"/>
          <p:cNvSpPr txBox="1"/>
          <p:nvPr/>
        </p:nvSpPr>
        <p:spPr>
          <a:xfrm>
            <a:off x="681355" y="304800"/>
            <a:ext cx="251904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平台利润分析</a:t>
            </a:r>
            <a:endParaRPr lang="zh-CN" altLang="en-US" sz="2400" b="1" dirty="0">
              <a:latin typeface="微软雅黑" panose="020B0503020204020204" pitchFamily="34" charset="-122"/>
              <a:ea typeface="微软雅黑" panose="020B0503020204020204" pitchFamily="34" charset="-122"/>
            </a:endParaRPr>
          </a:p>
        </p:txBody>
      </p:sp>
      <p:sp>
        <p:nvSpPr>
          <p:cNvPr id="16398" name="TextBox 37      (向天歌演示原创作品：www.TopPPT.cn)"/>
          <p:cNvSpPr txBox="1"/>
          <p:nvPr/>
        </p:nvSpPr>
        <p:spPr>
          <a:xfrm>
            <a:off x="2597785" y="2065020"/>
            <a:ext cx="3036570" cy="35242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平台销售系统版本以及功能模块</a:t>
            </a:r>
            <a:endParaRPr lang="zh-CN" altLang="en-US" sz="1600" dirty="0">
              <a:solidFill>
                <a:schemeClr val="bg1"/>
              </a:solidFill>
              <a:latin typeface="微软雅黑" panose="020B0503020204020204" pitchFamily="34" charset="-122"/>
            </a:endParaRPr>
          </a:p>
        </p:txBody>
      </p:sp>
      <p:sp>
        <p:nvSpPr>
          <p:cNvPr id="16399" name="TextBox 38      (向天歌演示原创作品：www.TopPPT.cn)"/>
          <p:cNvSpPr txBox="1"/>
          <p:nvPr/>
        </p:nvSpPr>
        <p:spPr>
          <a:xfrm>
            <a:off x="6126480" y="2125980"/>
            <a:ext cx="3456305" cy="352425"/>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可自主发展代理商，代理商自主管理</a:t>
            </a:r>
            <a:endParaRPr lang="zh-CN" altLang="en-US" sz="1600" dirty="0">
              <a:solidFill>
                <a:schemeClr val="bg1"/>
              </a:solidFill>
              <a:latin typeface="微软雅黑" panose="020B0503020204020204" pitchFamily="34" charset="-122"/>
            </a:endParaRPr>
          </a:p>
        </p:txBody>
      </p:sp>
      <p:sp>
        <p:nvSpPr>
          <p:cNvPr id="16400" name="TextBox 39      (向天歌演示原创作品：www.TopPPT.cn)"/>
          <p:cNvSpPr txBox="1"/>
          <p:nvPr/>
        </p:nvSpPr>
        <p:spPr>
          <a:xfrm>
            <a:off x="2690178" y="3809365"/>
            <a:ext cx="2851150" cy="35242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接单为用户搭建系统</a:t>
            </a:r>
            <a:endParaRPr lang="zh-CN" altLang="en-US" sz="1600" dirty="0">
              <a:solidFill>
                <a:schemeClr val="bg1"/>
              </a:solidFill>
              <a:latin typeface="微软雅黑" panose="020B0503020204020204" pitchFamily="34" charset="-122"/>
            </a:endParaRPr>
          </a:p>
        </p:txBody>
      </p:sp>
      <p:sp>
        <p:nvSpPr>
          <p:cNvPr id="16401" name="TextBox 40      (向天歌演示原创作品：www.TopPPT.cn)"/>
          <p:cNvSpPr txBox="1"/>
          <p:nvPr/>
        </p:nvSpPr>
        <p:spPr>
          <a:xfrm>
            <a:off x="6172518" y="3809365"/>
            <a:ext cx="2849562" cy="35242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每年续费价格自定义</a:t>
            </a:r>
            <a:endParaRPr lang="zh-CN" altLang="en-US" sz="1600" dirty="0">
              <a:solidFill>
                <a:schemeClr val="bg1"/>
              </a:solidFill>
              <a:latin typeface="微软雅黑" panose="020B0503020204020204" pitchFamily="34" charset="-122"/>
            </a:endParaRPr>
          </a:p>
        </p:txBody>
      </p:sp>
      <p:sp>
        <p:nvSpPr>
          <p:cNvPr id="2" name="文本框 1"/>
          <p:cNvSpPr txBox="1"/>
          <p:nvPr/>
        </p:nvSpPr>
        <p:spPr>
          <a:xfrm>
            <a:off x="2228850" y="2450465"/>
            <a:ext cx="3362960" cy="944880"/>
          </a:xfrm>
          <a:prstGeom prst="rect">
            <a:avLst/>
          </a:prstGeom>
          <a:noFill/>
        </p:spPr>
        <p:txBody>
          <a:bodyPr wrap="square" rtlCol="0">
            <a:spAutoFit/>
          </a:bodyPr>
          <a:lstStyle/>
          <a:p>
            <a:r>
              <a:rPr lang="zh-CN" altLang="en-US" sz="1400">
                <a:solidFill>
                  <a:schemeClr val="bg1"/>
                </a:solidFill>
              </a:rPr>
              <a:t>价格完全自定义，功能模块独立购买，小消费数量多，如功能</a:t>
            </a:r>
            <a:r>
              <a:rPr lang="en-US" altLang="zh-CN" sz="1400">
                <a:solidFill>
                  <a:schemeClr val="bg1"/>
                </a:solidFill>
              </a:rPr>
              <a:t>50</a:t>
            </a:r>
            <a:r>
              <a:rPr lang="zh-CN" altLang="en-US" sz="1400">
                <a:solidFill>
                  <a:schemeClr val="bg1"/>
                </a:solidFill>
              </a:rPr>
              <a:t>元一个，金牌代理商一天发展</a:t>
            </a:r>
            <a:r>
              <a:rPr lang="en-US" altLang="zh-CN" sz="1400">
                <a:solidFill>
                  <a:schemeClr val="bg1"/>
                </a:solidFill>
              </a:rPr>
              <a:t>10</a:t>
            </a:r>
            <a:r>
              <a:rPr lang="zh-CN" altLang="en-US" sz="1400">
                <a:solidFill>
                  <a:schemeClr val="bg1"/>
                </a:solidFill>
              </a:rPr>
              <a:t>人购买，利润最低都可以净赚</a:t>
            </a:r>
            <a:r>
              <a:rPr lang="en-US" altLang="zh-CN" sz="1400">
                <a:solidFill>
                  <a:schemeClr val="bg1"/>
                </a:solidFill>
              </a:rPr>
              <a:t>450</a:t>
            </a:r>
            <a:r>
              <a:rPr lang="zh-CN" altLang="en-US" sz="1400">
                <a:solidFill>
                  <a:schemeClr val="bg1"/>
                </a:solidFill>
              </a:rPr>
              <a:t>元起。</a:t>
            </a:r>
            <a:endParaRPr lang="zh-CN" altLang="en-US" sz="1400">
              <a:solidFill>
                <a:schemeClr val="bg1"/>
              </a:solidFill>
            </a:endParaRPr>
          </a:p>
        </p:txBody>
      </p:sp>
      <p:sp>
        <p:nvSpPr>
          <p:cNvPr id="3" name="文本框 2"/>
          <p:cNvSpPr txBox="1"/>
          <p:nvPr/>
        </p:nvSpPr>
        <p:spPr>
          <a:xfrm>
            <a:off x="6172835" y="2478405"/>
            <a:ext cx="3477895" cy="944880"/>
          </a:xfrm>
          <a:prstGeom prst="rect">
            <a:avLst/>
          </a:prstGeom>
          <a:noFill/>
        </p:spPr>
        <p:txBody>
          <a:bodyPr wrap="square" rtlCol="0">
            <a:spAutoFit/>
          </a:bodyPr>
          <a:lstStyle/>
          <a:p>
            <a:r>
              <a:rPr lang="zh-CN" altLang="en-US" sz="1400">
                <a:solidFill>
                  <a:schemeClr val="bg1"/>
                </a:solidFill>
              </a:rPr>
              <a:t>代理商自主发展代理商，享受更多折扣，如发展</a:t>
            </a:r>
            <a:r>
              <a:rPr lang="en-US" altLang="zh-CN" sz="1400">
                <a:solidFill>
                  <a:schemeClr val="bg1"/>
                </a:solidFill>
              </a:rPr>
              <a:t>3+3</a:t>
            </a:r>
            <a:r>
              <a:rPr lang="zh-CN" altLang="en-US" sz="1400">
                <a:solidFill>
                  <a:schemeClr val="bg1"/>
                </a:solidFill>
              </a:rPr>
              <a:t>铜牌合作伙伴一个，金牌代理商一天发展</a:t>
            </a:r>
            <a:r>
              <a:rPr lang="en-US" altLang="zh-CN" sz="1400">
                <a:solidFill>
                  <a:schemeClr val="bg1"/>
                </a:solidFill>
              </a:rPr>
              <a:t>1</a:t>
            </a:r>
            <a:r>
              <a:rPr lang="zh-CN" altLang="en-US" sz="1400">
                <a:solidFill>
                  <a:schemeClr val="bg1"/>
                </a:solidFill>
              </a:rPr>
              <a:t>人代理，利润最低都可以净赚</a:t>
            </a:r>
            <a:r>
              <a:rPr lang="en-US" altLang="zh-CN" sz="1400">
                <a:solidFill>
                  <a:schemeClr val="bg1"/>
                </a:solidFill>
              </a:rPr>
              <a:t>1800</a:t>
            </a:r>
            <a:r>
              <a:rPr lang="zh-CN" altLang="en-US" sz="1400">
                <a:solidFill>
                  <a:schemeClr val="bg1"/>
                </a:solidFill>
              </a:rPr>
              <a:t>元起，后续的功能每单都可以赚折扣</a:t>
            </a:r>
            <a:endParaRPr lang="zh-CN" altLang="en-US" sz="1400">
              <a:solidFill>
                <a:schemeClr val="bg1"/>
              </a:solidFill>
            </a:endParaRPr>
          </a:p>
        </p:txBody>
      </p:sp>
      <p:sp>
        <p:nvSpPr>
          <p:cNvPr id="4" name="文本框 3"/>
          <p:cNvSpPr txBox="1"/>
          <p:nvPr/>
        </p:nvSpPr>
        <p:spPr>
          <a:xfrm>
            <a:off x="2228850" y="4161790"/>
            <a:ext cx="3554730" cy="1158240"/>
          </a:xfrm>
          <a:prstGeom prst="rect">
            <a:avLst/>
          </a:prstGeom>
          <a:noFill/>
        </p:spPr>
        <p:txBody>
          <a:bodyPr wrap="square" rtlCol="0">
            <a:spAutoFit/>
          </a:bodyPr>
          <a:lstStyle/>
          <a:p>
            <a:r>
              <a:rPr lang="zh-CN" altLang="en-US" sz="1400">
                <a:solidFill>
                  <a:schemeClr val="bg1"/>
                </a:solidFill>
              </a:rPr>
              <a:t>代理商自己可接单为用户搭建微信公众平台系统，报价自定义，如金牌代理商一天发展</a:t>
            </a:r>
            <a:r>
              <a:rPr lang="en-US" altLang="zh-CN" sz="1400">
                <a:solidFill>
                  <a:schemeClr val="bg1"/>
                </a:solidFill>
              </a:rPr>
              <a:t>1</a:t>
            </a:r>
            <a:r>
              <a:rPr lang="zh-CN" altLang="en-US" sz="1400">
                <a:solidFill>
                  <a:schemeClr val="bg1"/>
                </a:solidFill>
              </a:rPr>
              <a:t>人搭建系统，每单利润最低都可以净赚</a:t>
            </a:r>
            <a:r>
              <a:rPr lang="en-US" altLang="zh-CN" sz="1400">
                <a:solidFill>
                  <a:schemeClr val="bg1"/>
                </a:solidFill>
              </a:rPr>
              <a:t>1000</a:t>
            </a:r>
            <a:r>
              <a:rPr lang="zh-CN" altLang="en-US" sz="1400">
                <a:solidFill>
                  <a:schemeClr val="bg1"/>
                </a:solidFill>
              </a:rPr>
              <a:t>元起，后续的每年的续费价格都是赚的。</a:t>
            </a:r>
            <a:endParaRPr lang="zh-CN" altLang="en-US" sz="1400">
              <a:solidFill>
                <a:schemeClr val="bg1"/>
              </a:solidFill>
            </a:endParaRPr>
          </a:p>
        </p:txBody>
      </p:sp>
      <p:sp>
        <p:nvSpPr>
          <p:cNvPr id="5" name="文本框 4"/>
          <p:cNvSpPr txBox="1"/>
          <p:nvPr/>
        </p:nvSpPr>
        <p:spPr>
          <a:xfrm>
            <a:off x="6077585" y="4298315"/>
            <a:ext cx="3554730" cy="944880"/>
          </a:xfrm>
          <a:prstGeom prst="rect">
            <a:avLst/>
          </a:prstGeom>
          <a:noFill/>
        </p:spPr>
        <p:txBody>
          <a:bodyPr wrap="square" rtlCol="0">
            <a:spAutoFit/>
          </a:bodyPr>
          <a:lstStyle/>
          <a:p>
            <a:r>
              <a:rPr lang="zh-CN" altLang="en-US" sz="1400">
                <a:solidFill>
                  <a:schemeClr val="bg1"/>
                </a:solidFill>
              </a:rPr>
              <a:t>平台每年客户都是需要续费才能继续使用的，代理商轻轻松松每年坐收续费费用，金牌代理商每年续费价格，最低可净赚</a:t>
            </a:r>
            <a:r>
              <a:rPr lang="en-US" altLang="zh-CN" sz="1400">
                <a:solidFill>
                  <a:schemeClr val="bg1"/>
                </a:solidFill>
              </a:rPr>
              <a:t>5</a:t>
            </a:r>
            <a:r>
              <a:rPr lang="zh-CN" altLang="en-US" sz="1400">
                <a:solidFill>
                  <a:schemeClr val="bg1"/>
                </a:solidFill>
              </a:rPr>
              <a:t>万元起。</a:t>
            </a:r>
            <a:endParaRPr lang="zh-CN" altLang="en-US" sz="14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向天歌演示原创作品：www.TopPPT.cn)"/>
          <p:cNvGrpSpPr/>
          <p:nvPr/>
        </p:nvGrpSpPr>
        <p:grpSpPr>
          <a:xfrm>
            <a:off x="1659970" y="1772057"/>
            <a:ext cx="9073008" cy="4569680"/>
            <a:chOff x="714375" y="785813"/>
            <a:chExt cx="7767638" cy="3827463"/>
          </a:xfrm>
          <a:solidFill>
            <a:srgbClr val="21A3D0"/>
          </a:solidFill>
        </p:grpSpPr>
        <p:sp>
          <p:nvSpPr>
            <p:cNvPr id="9" name="Freeform 4      (向天歌演示原创作品：www.TopPPT.cn)"/>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 name="Freeform 5      (向天歌演示原创作品：www.TopPPT.cn)"/>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 name="Freeform 6      (向天歌演示原创作品：www.TopPPT.cn)"/>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 name="Freeform 7      (向天歌演示原创作品：www.TopPPT.cn)"/>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 name="Freeform 8      (向天歌演示原创作品：www.TopPPT.cn)"/>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 name="Freeform 9      (向天歌演示原创作品：www.TopPPT.cn)"/>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 name="Freeform 10      (向天歌演示原创作品：www.TopPPT.cn)"/>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 name="Freeform 11      (向天歌演示原创作品：www.TopPPT.cn)"/>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 name="Freeform 12      (向天歌演示原创作品：www.TopPPT.cn)"/>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8" name="Freeform 13      (向天歌演示原创作品：www.TopPPT.cn)"/>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9" name="Freeform 14      (向天歌演示原创作品：www.TopPPT.cn)"/>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0" name="Freeform 15      (向天歌演示原创作品：www.TopPPT.cn)"/>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1" name="Freeform 16      (向天歌演示原创作品：www.TopPPT.cn)"/>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2" name="Freeform 17      (向天歌演示原创作品：www.TopPPT.cn)"/>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3" name="Freeform 18      (向天歌演示原创作品：www.TopPPT.cn)"/>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4" name="Freeform 19      (向天歌演示原创作品：www.TopPPT.cn)"/>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5" name="Freeform 20      (向天歌演示原创作品：www.TopPPT.cn)"/>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6" name="Freeform 21      (向天歌演示原创作品：www.TopPPT.cn)"/>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7" name="Freeform 22      (向天歌演示原创作品：www.TopPPT.cn)"/>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8" name="Freeform 23      (向天歌演示原创作品：www.TopPPT.cn)"/>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29" name="Freeform 24      (向天歌演示原创作品：www.TopPPT.cn)"/>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0" name="Freeform 25      (向天歌演示原创作品：www.TopPPT.cn)"/>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1" name="Freeform 26      (向天歌演示原创作品：www.TopPPT.cn)"/>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2" name="Freeform 27      (向天歌演示原创作品：www.TopPPT.cn)"/>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3" name="Freeform 28      (向天歌演示原创作品：www.TopPPT.cn)"/>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4" name="Freeform 29      (向天歌演示原创作品：www.TopPPT.cn)"/>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5" name="Freeform 30      (向天歌演示原创作品：www.TopPPT.cn)"/>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6" name="Freeform 31      (向天歌演示原创作品：www.TopPPT.cn)"/>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7" name="Freeform 32      (向天歌演示原创作品：www.TopPPT.cn)"/>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8" name="Freeform 33      (向天歌演示原创作品：www.TopPPT.cn)"/>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39" name="Freeform 34      (向天歌演示原创作品：www.TopPPT.cn)"/>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0" name="Freeform 35      (向天歌演示原创作品：www.TopPPT.cn)"/>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1" name="Freeform 36      (向天歌演示原创作品：www.TopPPT.cn)"/>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2" name="Freeform 37      (向天歌演示原创作品：www.TopPPT.cn)"/>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3" name="Freeform 38      (向天歌演示原创作品：www.TopPPT.cn)"/>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4" name="Freeform 39      (向天歌演示原创作品：www.TopPPT.cn)"/>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5" name="Freeform 40      (向天歌演示原创作品：www.TopPPT.cn)"/>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6" name="Freeform 41      (向天歌演示原创作品：www.TopPPT.cn)"/>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7" name="Freeform 42      (向天歌演示原创作品：www.TopPPT.cn)"/>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8" name="Freeform 43      (向天歌演示原创作品：www.TopPPT.cn)"/>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49" name="Freeform 44      (向天歌演示原创作品：www.TopPPT.cn)"/>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0" name="Freeform 45      (向天歌演示原创作品：www.TopPPT.cn)"/>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1" name="Freeform 46      (向天歌演示原创作品：www.TopPPT.cn)"/>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2" name="Freeform 47      (向天歌演示原创作品：www.TopPPT.cn)"/>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3" name="Freeform 48      (向天歌演示原创作品：www.TopPPT.cn)"/>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4" name="Freeform 49      (向天歌演示原创作品：www.TopPPT.cn)"/>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5" name="Freeform 50      (向天歌演示原创作品：www.TopPPT.cn)"/>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6" name="Freeform 51      (向天歌演示原创作品：www.TopPPT.cn)"/>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7" name="Freeform 52      (向天歌演示原创作品：www.TopPPT.cn)"/>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8" name="Freeform 53      (向天歌演示原创作品：www.TopPPT.cn)"/>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59" name="Freeform 54      (向天歌演示原创作品：www.TopPPT.cn)"/>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0" name="Freeform 55      (向天歌演示原创作品：www.TopPPT.cn)"/>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1" name="Freeform 56      (向天歌演示原创作品：www.TopPPT.cn)"/>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2" name="Freeform 57      (向天歌演示原创作品：www.TopPPT.cn)"/>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3" name="Freeform 58      (向天歌演示原创作品：www.TopPPT.cn)"/>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4" name="Freeform 59      (向天歌演示原创作品：www.TopPPT.cn)"/>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5" name="Freeform 60      (向天歌演示原创作品：www.TopPPT.cn)"/>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6" name="Freeform 61      (向天歌演示原创作品：www.TopPPT.cn)"/>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7" name="Freeform 62      (向天歌演示原创作品：www.TopPPT.cn)"/>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8" name="Freeform 63      (向天歌演示原创作品：www.TopPPT.cn)"/>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69" name="Freeform 64      (向天歌演示原创作品：www.TopPPT.cn)"/>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0" name="Freeform 65      (向天歌演示原创作品：www.TopPPT.cn)"/>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1" name="Freeform 66      (向天歌演示原创作品：www.TopPPT.cn)"/>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2" name="Freeform 67      (向天歌演示原创作品：www.TopPPT.cn)"/>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3" name="Freeform 68      (向天歌演示原创作品：www.TopPPT.cn)"/>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4" name="Freeform 69      (向天歌演示原创作品：www.TopPPT.cn)"/>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5" name="Freeform 70      (向天歌演示原创作品：www.TopPPT.cn)"/>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6" name="Freeform 71      (向天歌演示原创作品：www.TopPPT.cn)"/>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7" name="Freeform 72      (向天歌演示原创作品：www.TopPPT.cn)"/>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8" name="Freeform 73      (向天歌演示原创作品：www.TopPPT.cn)"/>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79" name="Freeform 74      (向天歌演示原创作品：www.TopPPT.cn)"/>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0" name="Freeform 75      (向天歌演示原创作品：www.TopPPT.cn)"/>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1" name="Freeform 76      (向天歌演示原创作品：www.TopPPT.cn)"/>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2" name="Freeform 77      (向天歌演示原创作品：www.TopPPT.cn)"/>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3" name="Freeform 78      (向天歌演示原创作品：www.TopPPT.cn)"/>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4" name="Freeform 79      (向天歌演示原创作品：www.TopPPT.cn)"/>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5" name="Freeform 80      (向天歌演示原创作品：www.TopPPT.cn)"/>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6" name="Freeform 81      (向天歌演示原创作品：www.TopPPT.cn)"/>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7" name="Freeform 82      (向天歌演示原创作品：www.TopPPT.cn)"/>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8" name="Freeform 83      (向天歌演示原创作品：www.TopPPT.cn)"/>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89" name="Freeform 84      (向天歌演示原创作品：www.TopPPT.cn)"/>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0" name="Freeform 85      (向天歌演示原创作品：www.TopPPT.cn)"/>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1" name="Freeform 86      (向天歌演示原创作品：www.TopPPT.cn)"/>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2" name="Freeform 87      (向天歌演示原创作品：www.TopPPT.cn)"/>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3" name="Freeform 88      (向天歌演示原创作品：www.TopPPT.cn)"/>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4" name="Freeform 89      (向天歌演示原创作品：www.TopPPT.cn)"/>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5" name="Freeform 90      (向天歌演示原创作品：www.TopPPT.cn)"/>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6" name="Freeform 91      (向天歌演示原创作品：www.TopPPT.cn)"/>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7" name="Freeform 92      (向天歌演示原创作品：www.TopPPT.cn)"/>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8" name="Freeform 93      (向天歌演示原创作品：www.TopPPT.cn)"/>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99" name="Freeform 94      (向天歌演示原创作品：www.TopPPT.cn)"/>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0" name="Freeform 95      (向天歌演示原创作品：www.TopPPT.cn)"/>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1" name="Freeform 96      (向天歌演示原创作品：www.TopPPT.cn)"/>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2" name="Freeform 97      (向天歌演示原创作品：www.TopPPT.cn)"/>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3" name="Freeform 98      (向天歌演示原创作品：www.TopPPT.cn)"/>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4" name="Freeform 99      (向天歌演示原创作品：www.TopPPT.cn)"/>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5" name="Freeform 100      (向天歌演示原创作品：www.TopPPT.cn)"/>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6" name="Freeform 101      (向天歌演示原创作品：www.TopPPT.cn)"/>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7" name="Freeform 102      (向天歌演示原创作品：www.TopPPT.cn)"/>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8" name="Freeform 103      (向天歌演示原创作品：www.TopPPT.cn)"/>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09" name="Freeform 104      (向天歌演示原创作品：www.TopPPT.cn)"/>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0" name="Freeform 105      (向天歌演示原创作品：www.TopPPT.cn)"/>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1" name="Freeform 106      (向天歌演示原创作品：www.TopPPT.cn)"/>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2B2E30"/>
            </a:solid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2" name="Freeform 107      (向天歌演示原创作品：www.TopPPT.cn)"/>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3" name="Freeform 108      (向天歌演示原创作品：www.TopPPT.cn)"/>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4" name="Freeform 109      (向天歌演示原创作品：www.TopPPT.cn)"/>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5" name="Freeform 110      (向天歌演示原创作品：www.TopPPT.cn)"/>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6" name="Freeform 111      (向天歌演示原创作品：www.TopPPT.cn)"/>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7" name="Freeform 112      (向天歌演示原创作品：www.TopPPT.cn)"/>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8" name="Freeform 113      (向天歌演示原创作品：www.TopPPT.cn)"/>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19" name="Freeform 114      (向天歌演示原创作品：www.TopPPT.cn)"/>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0" name="Freeform 115      (向天歌演示原创作品：www.TopPPT.cn)"/>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1" name="Freeform 116      (向天歌演示原创作品：www.TopPPT.cn)"/>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2" name="Freeform 117      (向天歌演示原创作品：www.TopPPT.cn)"/>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3" name="Freeform 118      (向天歌演示原创作品：www.TopPPT.cn)"/>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4" name="Freeform 119      (向天歌演示原创作品：www.TopPPT.cn)"/>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5" name="Freeform 120      (向天歌演示原创作品：www.TopPPT.cn)"/>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6" name="Freeform 121      (向天歌演示原创作品：www.TopPPT.cn)"/>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7" name="Freeform 122      (向天歌演示原创作品：www.TopPPT.cn)"/>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8" name="Freeform 123      (向天歌演示原创作品：www.TopPPT.cn)"/>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29" name="Freeform 124      (向天歌演示原创作品：www.TopPPT.cn)"/>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0" name="Freeform 125      (向天歌演示原创作品：www.TopPPT.cn)"/>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1" name="Freeform 126      (向天歌演示原创作品：www.TopPPT.cn)"/>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2" name="Freeform 127      (向天歌演示原创作品：www.TopPPT.cn)"/>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3" name="Freeform 128      (向天歌演示原创作品：www.TopPPT.cn)"/>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4" name="Freeform 129      (向天歌演示原创作品：www.TopPPT.cn)"/>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5" name="Freeform 130      (向天歌演示原创作品：www.TopPPT.cn)"/>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6" name="Freeform 131      (向天歌演示原创作品：www.TopPPT.cn)"/>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7" name="Freeform 132      (向天歌演示原创作品：www.TopPPT.cn)"/>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8" name="Freeform 133      (向天歌演示原创作品：www.TopPPT.cn)"/>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39" name="Freeform 134      (向天歌演示原创作品：www.TopPPT.cn)"/>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0" name="Freeform 135      (向天歌演示原创作品：www.TopPPT.cn)"/>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1" name="Freeform 136      (向天歌演示原创作品：www.TopPPT.cn)"/>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2" name="Freeform 137      (向天歌演示原创作品：www.TopPPT.cn)"/>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3" name="Freeform 138      (向天歌演示原创作品：www.TopPPT.cn)"/>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4" name="Freeform 139      (向天歌演示原创作品：www.TopPPT.cn)"/>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5" name="Freeform 140      (向天歌演示原创作品：www.TopPPT.cn)"/>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6" name="Freeform 141      (向天歌演示原创作品：www.TopPPT.cn)"/>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7" name="Freeform 142      (向天歌演示原创作品：www.TopPPT.cn)"/>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2B2E30"/>
            </a:solid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8" name="Freeform 143      (向天歌演示原创作品：www.TopPPT.cn)"/>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49" name="Freeform 144      (向天歌演示原创作品：www.TopPPT.cn)"/>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0" name="Freeform 145      (向天歌演示原创作品：www.TopPPT.cn)"/>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1" name="Freeform 146      (向天歌演示原创作品：www.TopPPT.cn)"/>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2" name="Freeform 147      (向天歌演示原创作品：www.TopPPT.cn)"/>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3" name="Freeform 148      (向天歌演示原创作品：www.TopPPT.cn)"/>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4" name="Freeform 149      (向天歌演示原创作品：www.TopPPT.cn)"/>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5" name="Freeform 150      (向天歌演示原创作品：www.TopPPT.cn)"/>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2B2E30"/>
            </a:solid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6" name="Freeform 151      (向天歌演示原创作品：www.TopPPT.cn)"/>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7" name="Freeform 152      (向天歌演示原创作品：www.TopPPT.cn)"/>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8" name="Freeform 153      (向天歌演示原创作品：www.TopPPT.cn)"/>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59" name="Freeform 154      (向天歌演示原创作品：www.TopPPT.cn)"/>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0" name="Freeform 155      (向天歌演示原创作品：www.TopPPT.cn)"/>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1" name="Freeform 156      (向天歌演示原创作品：www.TopPPT.cn)"/>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2" name="Freeform 158      (向天歌演示原创作品：www.TopPPT.cn)"/>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3" name="Freeform 159      (向天歌演示原创作品：www.TopPPT.cn)"/>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4" name="Freeform 160      (向天歌演示原创作品：www.TopPPT.cn)"/>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5" name="Freeform 161      (向天歌演示原创作品：www.TopPPT.cn)"/>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6" name="Freeform 162      (向天歌演示原创作品：www.TopPPT.cn)"/>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7" name="Freeform 163      (向天歌演示原创作品：www.TopPPT.cn)"/>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8" name="Freeform 164      (向天歌演示原创作品：www.TopPPT.cn)"/>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69" name="Freeform 165      (向天歌演示原创作品：www.TopPPT.cn)"/>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0" name="Freeform 166      (向天歌演示原创作品：www.TopPPT.cn)"/>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1" name="Freeform 167      (向天歌演示原创作品：www.TopPPT.cn)"/>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2" name="Freeform 168      (向天歌演示原创作品：www.TopPPT.cn)"/>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3" name="Freeform 169      (向天歌演示原创作品：www.TopPPT.cn)"/>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4" name="Freeform 170      (向天歌演示原创作品：www.TopPPT.cn)"/>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5" name="Freeform 171      (向天歌演示原创作品：www.TopPPT.cn)"/>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6" name="Freeform 172      (向天歌演示原创作品：www.TopPPT.cn)"/>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7" name="Freeform 173      (向天歌演示原创作品：www.TopPPT.cn)"/>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8" name="Freeform 174      (向天歌演示原创作品：www.TopPPT.cn)"/>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79" name="Freeform 175      (向天歌演示原创作品：www.TopPPT.cn)"/>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
          <p:nvSpPr>
            <p:cNvPr id="180" name="Freeform 176      (向天歌演示原创作品：www.TopPPT.cn)"/>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grpSp>
      <p:sp>
        <p:nvSpPr>
          <p:cNvPr id="185" name="Rectangle 184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6" name="Rectangle 185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7" name="Rectangle 186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6630" name="TextBox 187      (向天歌演示原创作品：www.TopPPT.cn)"/>
          <p:cNvSpPr txBox="1"/>
          <p:nvPr/>
        </p:nvSpPr>
        <p:spPr>
          <a:xfrm>
            <a:off x="3951605" y="334645"/>
            <a:ext cx="544639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微客助理平台代理商遍布全国</a:t>
            </a:r>
            <a:endParaRPr lang="zh-CN" altLang="en-US" sz="24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399030" y="976630"/>
            <a:ext cx="7666990" cy="581660"/>
          </a:xfrm>
          <a:prstGeom prst="rect">
            <a:avLst/>
          </a:prstGeom>
          <a:noFill/>
        </p:spPr>
        <p:txBody>
          <a:bodyPr wrap="square" rtlCol="0">
            <a:spAutoFit/>
          </a:bodyPr>
          <a:lstStyle/>
          <a:p>
            <a:r>
              <a:rPr lang="zh-CN" altLang="en-US" sz="1600"/>
              <a:t>2016年12月止我们的合作伙伴共有16951家，遍布全球各地；超过 500,000 个用户使用微客助理平台功能模块。</a:t>
            </a:r>
            <a:endParaRPr lang="zh-CN" altLang="en-US"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184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6" name="Rectangle 185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7" name="Rectangle 186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6630" name="TextBox 187      (向天歌演示原创作品：www.TopPPT.cn)"/>
          <p:cNvSpPr txBox="1"/>
          <p:nvPr/>
        </p:nvSpPr>
        <p:spPr>
          <a:xfrm>
            <a:off x="3951605" y="334645"/>
            <a:ext cx="544639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微客助理平台代理商遍布全国</a:t>
            </a:r>
            <a:endParaRPr lang="zh-CN" altLang="en-US" sz="24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899025" y="1081405"/>
            <a:ext cx="4269740" cy="335280"/>
          </a:xfrm>
          <a:prstGeom prst="rect">
            <a:avLst/>
          </a:prstGeom>
          <a:noFill/>
        </p:spPr>
        <p:txBody>
          <a:bodyPr wrap="square" rtlCol="0">
            <a:spAutoFit/>
          </a:bodyPr>
          <a:lstStyle/>
          <a:p>
            <a:r>
              <a:rPr lang="zh-CN" altLang="en-US" sz="1600"/>
              <a:t>部分知名合作伙伴展示</a:t>
            </a:r>
            <a:endParaRPr lang="zh-CN" altLang="en-US" sz="1600"/>
          </a:p>
        </p:txBody>
      </p:sp>
      <p:pic>
        <p:nvPicPr>
          <p:cNvPr id="3" name="图片 2"/>
          <p:cNvPicPr>
            <a:picLocks noChangeAspect="1"/>
          </p:cNvPicPr>
          <p:nvPr/>
        </p:nvPicPr>
        <p:blipFill>
          <a:blip r:embed="rId1" cstate="print"/>
          <a:stretch>
            <a:fillRect/>
          </a:stretch>
        </p:blipFill>
        <p:spPr>
          <a:xfrm>
            <a:off x="71755" y="1583690"/>
            <a:ext cx="12047855" cy="52762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向天歌演示原创作品：www.TopPPT.cn)"/>
          <p:cNvCxnSpPr/>
          <p:nvPr/>
        </p:nvCxnSpPr>
        <p:spPr>
          <a:xfrm>
            <a:off x="2109788" y="3754438"/>
            <a:ext cx="7791450"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22531" name="TextBox 21      (向天歌演示原创作品：www.TopPPT.cn)"/>
          <p:cNvSpPr txBox="1"/>
          <p:nvPr/>
        </p:nvSpPr>
        <p:spPr>
          <a:xfrm>
            <a:off x="2695575" y="2192338"/>
            <a:ext cx="901700" cy="548640"/>
          </a:xfrm>
          <a:prstGeom prst="rect">
            <a:avLst/>
          </a:prstGeom>
          <a:noFill/>
          <a:ln w="9525">
            <a:noFill/>
          </a:ln>
        </p:spPr>
        <p:txBody>
          <a:bodyPr>
            <a:spAutoFit/>
          </a:bodyPr>
          <a:lstStyle/>
          <a:p>
            <a:pPr lvl="0" eaLnBrk="1" hangingPunct="1"/>
            <a:r>
              <a:rPr lang="en-US" altLang="zh-CN" sz="2800" dirty="0">
                <a:solidFill>
                  <a:srgbClr val="21A3D0"/>
                </a:solidFill>
                <a:latin typeface="Impact" panose="020B0806030902050204" pitchFamily="34" charset="0"/>
                <a:ea typeface="宋体" panose="02010600030101010101" pitchFamily="2" charset="-122"/>
              </a:rPr>
              <a:t>8</a:t>
            </a:r>
            <a:r>
              <a:rPr lang="zh-CN" altLang="en-US" sz="2800" dirty="0">
                <a:solidFill>
                  <a:srgbClr val="21A3D0"/>
                </a:solidFill>
                <a:latin typeface="微软雅黑" panose="020B0503020204020204" pitchFamily="34" charset="-122"/>
                <a:ea typeface="微软雅黑" panose="020B0503020204020204" pitchFamily="34" charset="-122"/>
              </a:rPr>
              <a:t>年</a:t>
            </a:r>
            <a:endParaRPr lang="zh-CN" altLang="en-US" sz="2800" dirty="0">
              <a:solidFill>
                <a:srgbClr val="21A3D0"/>
              </a:solidFill>
              <a:latin typeface="微软雅黑" panose="020B0503020204020204" pitchFamily="34" charset="-122"/>
              <a:ea typeface="微软雅黑" panose="020B0503020204020204" pitchFamily="34" charset="-122"/>
            </a:endParaRPr>
          </a:p>
        </p:txBody>
      </p:sp>
      <p:sp>
        <p:nvSpPr>
          <p:cNvPr id="22532" name="TextBox 33      (向天歌演示原创作品：www.TopPPT.cn)"/>
          <p:cNvSpPr txBox="1"/>
          <p:nvPr/>
        </p:nvSpPr>
        <p:spPr>
          <a:xfrm>
            <a:off x="6932613" y="2192338"/>
            <a:ext cx="895350" cy="521970"/>
          </a:xfrm>
          <a:prstGeom prst="rect">
            <a:avLst/>
          </a:prstGeom>
          <a:noFill/>
          <a:ln w="9525">
            <a:noFill/>
          </a:ln>
        </p:spPr>
        <p:txBody>
          <a:bodyPr>
            <a:spAutoFit/>
          </a:bodyPr>
          <a:lstStyle/>
          <a:p>
            <a:pPr lvl="0" eaLnBrk="1" hangingPunct="1"/>
            <a:r>
              <a:rPr lang="en-US" altLang="zh-CN" sz="2800" dirty="0">
                <a:solidFill>
                  <a:srgbClr val="21A3D0"/>
                </a:solidFill>
                <a:latin typeface="Impact" panose="020B0806030902050204" pitchFamily="34" charset="0"/>
                <a:ea typeface="宋体" panose="02010600030101010101" pitchFamily="2" charset="-122"/>
              </a:rPr>
              <a:t>IDC</a:t>
            </a:r>
            <a:endParaRPr lang="zh-CN" altLang="en-US" sz="2800" dirty="0">
              <a:solidFill>
                <a:srgbClr val="21A3D0"/>
              </a:solidFill>
              <a:latin typeface="Impact" panose="020B0806030902050204" pitchFamily="34" charset="0"/>
              <a:ea typeface="宋体" panose="02010600030101010101" pitchFamily="2" charset="-122"/>
            </a:endParaRPr>
          </a:p>
        </p:txBody>
      </p:sp>
      <p:sp>
        <p:nvSpPr>
          <p:cNvPr id="22533" name="TextBox 45      (向天歌演示原创作品：www.TopPPT.cn)"/>
          <p:cNvSpPr txBox="1"/>
          <p:nvPr/>
        </p:nvSpPr>
        <p:spPr>
          <a:xfrm>
            <a:off x="4583113" y="4225925"/>
            <a:ext cx="952500" cy="521970"/>
          </a:xfrm>
          <a:prstGeom prst="rect">
            <a:avLst/>
          </a:prstGeom>
          <a:noFill/>
          <a:ln w="9525">
            <a:noFill/>
          </a:ln>
        </p:spPr>
        <p:txBody>
          <a:bodyPr>
            <a:spAutoFit/>
          </a:bodyPr>
          <a:lstStyle/>
          <a:p>
            <a:pPr lvl="0" eaLnBrk="1" hangingPunct="1"/>
            <a:r>
              <a:rPr lang="en-US" sz="2800" dirty="0">
                <a:solidFill>
                  <a:srgbClr val="21A3D0"/>
                </a:solidFill>
                <a:latin typeface="Impact" panose="020B0806030902050204" pitchFamily="34" charset="0"/>
                <a:ea typeface="宋体" panose="02010600030101010101" pitchFamily="2" charset="-122"/>
              </a:rPr>
              <a:t>6+1</a:t>
            </a:r>
            <a:endParaRPr lang="en-US" sz="2800" dirty="0">
              <a:solidFill>
                <a:srgbClr val="21A3D0"/>
              </a:solidFill>
              <a:latin typeface="微软雅黑" panose="020B0503020204020204" pitchFamily="34" charset="-122"/>
              <a:ea typeface="微软雅黑" panose="020B0503020204020204" pitchFamily="34" charset="-122"/>
            </a:endParaRPr>
          </a:p>
        </p:txBody>
      </p:sp>
      <p:sp>
        <p:nvSpPr>
          <p:cNvPr id="22534" name="TextBox 57      (向天歌演示原创作品：www.TopPPT.cn)"/>
          <p:cNvSpPr txBox="1"/>
          <p:nvPr/>
        </p:nvSpPr>
        <p:spPr>
          <a:xfrm>
            <a:off x="8834755" y="4199255"/>
            <a:ext cx="1270000" cy="548640"/>
          </a:xfrm>
          <a:prstGeom prst="rect">
            <a:avLst/>
          </a:prstGeom>
          <a:noFill/>
          <a:ln w="9525">
            <a:noFill/>
          </a:ln>
        </p:spPr>
        <p:txBody>
          <a:bodyPr wrap="square">
            <a:spAutoFit/>
          </a:bodyPr>
          <a:lstStyle/>
          <a:p>
            <a:pPr lvl="0" eaLnBrk="1" hangingPunct="1"/>
            <a:r>
              <a:rPr lang="en-US" sz="2800" dirty="0">
                <a:solidFill>
                  <a:srgbClr val="21A3D0"/>
                </a:solidFill>
                <a:latin typeface="微软雅黑" panose="020B0503020204020204" pitchFamily="34" charset="-122"/>
                <a:ea typeface="微软雅黑" panose="020B0503020204020204" pitchFamily="34" charset="-122"/>
              </a:rPr>
              <a:t>200+</a:t>
            </a:r>
            <a:endParaRPr lang="en-US" sz="2800" dirty="0">
              <a:solidFill>
                <a:srgbClr val="21A3D0"/>
              </a:solidFill>
              <a:latin typeface="微软雅黑" panose="020B0503020204020204" pitchFamily="34" charset="-122"/>
              <a:ea typeface="微软雅黑" panose="020B0503020204020204" pitchFamily="34" charset="-122"/>
            </a:endParaRPr>
          </a:p>
        </p:txBody>
      </p:sp>
      <p:sp>
        <p:nvSpPr>
          <p:cNvPr id="59" name="Rectangle 5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2" name="Rectangle 61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3" name="Rectangle 6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2538" name="TextBox 63      (向天歌演示原创作品：www.TopPPT.cn)"/>
          <p:cNvSpPr txBox="1"/>
          <p:nvPr/>
        </p:nvSpPr>
        <p:spPr>
          <a:xfrm>
            <a:off x="681355" y="304800"/>
            <a:ext cx="311721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华联信品牌介绍</a:t>
            </a:r>
            <a:endParaRPr lang="zh-CN" altLang="en-US" sz="2400" b="1" dirty="0">
              <a:latin typeface="微软雅黑" panose="020B0503020204020204" pitchFamily="34" charset="-122"/>
              <a:ea typeface="微软雅黑" panose="020B0503020204020204" pitchFamily="34" charset="-122"/>
            </a:endParaRPr>
          </a:p>
        </p:txBody>
      </p:sp>
      <p:sp>
        <p:nvSpPr>
          <p:cNvPr id="22539" name="Freeform 450      (向天歌演示原创作品：www.TopPPT.cn)"/>
          <p:cNvSpPr/>
          <p:nvPr/>
        </p:nvSpPr>
        <p:spPr>
          <a:xfrm>
            <a:off x="2187575" y="2165350"/>
            <a:ext cx="482600" cy="423863"/>
          </a:xfrm>
          <a:custGeom>
            <a:avLst/>
            <a:gdLst/>
            <a:ahLst/>
            <a:cxnLst>
              <a:cxn ang="0">
                <a:pos x="483633" y="372801"/>
              </a:cxn>
              <a:cxn ang="0">
                <a:pos x="423179" y="317384"/>
              </a:cxn>
              <a:cxn ang="0">
                <a:pos x="287157" y="258609"/>
              </a:cxn>
              <a:cxn ang="0">
                <a:pos x="327460" y="181362"/>
              </a:cxn>
              <a:cxn ang="0">
                <a:pos x="334177" y="124267"/>
              </a:cxn>
              <a:cxn ang="0">
                <a:pos x="332498" y="63813"/>
              </a:cxn>
              <a:cxn ang="0">
                <a:pos x="241817" y="0"/>
              </a:cxn>
              <a:cxn ang="0">
                <a:pos x="149456" y="63813"/>
              </a:cxn>
              <a:cxn ang="0">
                <a:pos x="147777" y="124267"/>
              </a:cxn>
              <a:cxn ang="0">
                <a:pos x="154494" y="181362"/>
              </a:cxn>
              <a:cxn ang="0">
                <a:pos x="196476" y="258609"/>
              </a:cxn>
              <a:cxn ang="0">
                <a:pos x="60454" y="317384"/>
              </a:cxn>
              <a:cxn ang="0">
                <a:pos x="0" y="372801"/>
              </a:cxn>
              <a:cxn ang="0">
                <a:pos x="0" y="423179"/>
              </a:cxn>
              <a:cxn ang="0">
                <a:pos x="213269" y="423179"/>
              </a:cxn>
              <a:cxn ang="0">
                <a:pos x="225024" y="367763"/>
              </a:cxn>
              <a:cxn ang="0">
                <a:pos x="201514" y="335856"/>
              </a:cxn>
              <a:cxn ang="0">
                <a:pos x="241817" y="308988"/>
              </a:cxn>
              <a:cxn ang="0">
                <a:pos x="282119" y="335856"/>
              </a:cxn>
              <a:cxn ang="0">
                <a:pos x="258609" y="367763"/>
              </a:cxn>
              <a:cxn ang="0">
                <a:pos x="268685" y="423179"/>
              </a:cxn>
              <a:cxn ang="0">
                <a:pos x="483633" y="423179"/>
              </a:cxn>
              <a:cxn ang="0">
                <a:pos x="483633" y="372801"/>
              </a:cxn>
            </a:cxnLst>
            <a:rect l="0" t="0" r="0" b="0"/>
            <a:pathLst>
              <a:path w="288" h="252">
                <a:moveTo>
                  <a:pt x="288" y="222"/>
                </a:moveTo>
                <a:cubicBezTo>
                  <a:pt x="288" y="222"/>
                  <a:pt x="288" y="205"/>
                  <a:pt x="252" y="189"/>
                </a:cubicBezTo>
                <a:cubicBezTo>
                  <a:pt x="235" y="181"/>
                  <a:pt x="209" y="161"/>
                  <a:pt x="171" y="154"/>
                </a:cubicBezTo>
                <a:cubicBezTo>
                  <a:pt x="180" y="144"/>
                  <a:pt x="188" y="127"/>
                  <a:pt x="195" y="108"/>
                </a:cubicBezTo>
                <a:cubicBezTo>
                  <a:pt x="200" y="97"/>
                  <a:pt x="199" y="87"/>
                  <a:pt x="199" y="74"/>
                </a:cubicBezTo>
                <a:cubicBezTo>
                  <a:pt x="199" y="63"/>
                  <a:pt x="201" y="47"/>
                  <a:pt x="198" y="38"/>
                </a:cubicBezTo>
                <a:cubicBezTo>
                  <a:pt x="190" y="8"/>
                  <a:pt x="169" y="0"/>
                  <a:pt x="144" y="0"/>
                </a:cubicBezTo>
                <a:cubicBezTo>
                  <a:pt x="119" y="0"/>
                  <a:pt x="97" y="8"/>
                  <a:pt x="89" y="38"/>
                </a:cubicBezTo>
                <a:cubicBezTo>
                  <a:pt x="86" y="47"/>
                  <a:pt x="88" y="63"/>
                  <a:pt x="88" y="74"/>
                </a:cubicBezTo>
                <a:cubicBezTo>
                  <a:pt x="88" y="87"/>
                  <a:pt x="88" y="97"/>
                  <a:pt x="92" y="108"/>
                </a:cubicBezTo>
                <a:cubicBezTo>
                  <a:pt x="100" y="128"/>
                  <a:pt x="107" y="144"/>
                  <a:pt x="117" y="154"/>
                </a:cubicBezTo>
                <a:cubicBezTo>
                  <a:pt x="79" y="161"/>
                  <a:pt x="53" y="181"/>
                  <a:pt x="36" y="189"/>
                </a:cubicBezTo>
                <a:cubicBezTo>
                  <a:pt x="0" y="205"/>
                  <a:pt x="0" y="222"/>
                  <a:pt x="0" y="222"/>
                </a:cubicBezTo>
                <a:cubicBezTo>
                  <a:pt x="0" y="252"/>
                  <a:pt x="0" y="252"/>
                  <a:pt x="0" y="252"/>
                </a:cubicBezTo>
                <a:cubicBezTo>
                  <a:pt x="127" y="252"/>
                  <a:pt x="127" y="252"/>
                  <a:pt x="127" y="252"/>
                </a:cubicBezTo>
                <a:cubicBezTo>
                  <a:pt x="134" y="219"/>
                  <a:pt x="134" y="219"/>
                  <a:pt x="134" y="219"/>
                </a:cubicBezTo>
                <a:cubicBezTo>
                  <a:pt x="120" y="200"/>
                  <a:pt x="120" y="200"/>
                  <a:pt x="120" y="200"/>
                </a:cubicBezTo>
                <a:cubicBezTo>
                  <a:pt x="120" y="200"/>
                  <a:pt x="135" y="184"/>
                  <a:pt x="144" y="184"/>
                </a:cubicBezTo>
                <a:cubicBezTo>
                  <a:pt x="153" y="184"/>
                  <a:pt x="168" y="200"/>
                  <a:pt x="168" y="200"/>
                </a:cubicBezTo>
                <a:cubicBezTo>
                  <a:pt x="154" y="219"/>
                  <a:pt x="154" y="219"/>
                  <a:pt x="154" y="219"/>
                </a:cubicBezTo>
                <a:cubicBezTo>
                  <a:pt x="160" y="252"/>
                  <a:pt x="160" y="252"/>
                  <a:pt x="160" y="252"/>
                </a:cubicBezTo>
                <a:cubicBezTo>
                  <a:pt x="288" y="252"/>
                  <a:pt x="288" y="252"/>
                  <a:pt x="288" y="252"/>
                </a:cubicBezTo>
                <a:lnTo>
                  <a:pt x="288" y="222"/>
                </a:lnTo>
                <a:close/>
              </a:path>
            </a:pathLst>
          </a:custGeom>
          <a:solidFill>
            <a:srgbClr val="21A3D0">
              <a:alpha val="100000"/>
            </a:srgbClr>
          </a:solidFill>
          <a:ln w="9525">
            <a:noFill/>
          </a:ln>
        </p:spPr>
        <p:txBody>
          <a:bodyPr/>
          <a:lstStyle/>
          <a:p>
            <a:endParaRPr lang="zh-CN" altLang="en-US"/>
          </a:p>
        </p:txBody>
      </p:sp>
      <p:sp>
        <p:nvSpPr>
          <p:cNvPr id="22540" name="Freeform 372      (向天歌演示原创作品：www.TopPPT.cn)"/>
          <p:cNvSpPr/>
          <p:nvPr/>
        </p:nvSpPr>
        <p:spPr>
          <a:xfrm>
            <a:off x="6494463" y="2174875"/>
            <a:ext cx="406400" cy="406400"/>
          </a:xfrm>
          <a:custGeom>
            <a:avLst/>
            <a:gdLst/>
            <a:ahLst/>
            <a:cxnLst>
              <a:cxn ang="0">
                <a:pos x="398293" y="76269"/>
              </a:cxn>
              <a:cxn ang="0">
                <a:pos x="343210" y="111578"/>
              </a:cxn>
              <a:cxn ang="0">
                <a:pos x="295189" y="63557"/>
              </a:cxn>
              <a:cxn ang="0">
                <a:pos x="329086" y="8474"/>
              </a:cxn>
              <a:cxn ang="0">
                <a:pos x="320611" y="0"/>
              </a:cxn>
              <a:cxn ang="0">
                <a:pos x="228806" y="91805"/>
              </a:cxn>
              <a:cxn ang="0">
                <a:pos x="235868" y="120053"/>
              </a:cxn>
              <a:cxn ang="0">
                <a:pos x="118640" y="237281"/>
              </a:cxn>
              <a:cxn ang="0">
                <a:pos x="91805" y="228806"/>
              </a:cxn>
              <a:cxn ang="0">
                <a:pos x="0" y="322024"/>
              </a:cxn>
              <a:cxn ang="0">
                <a:pos x="8474" y="330498"/>
              </a:cxn>
              <a:cxn ang="0">
                <a:pos x="63557" y="295189"/>
              </a:cxn>
              <a:cxn ang="0">
                <a:pos x="111578" y="343210"/>
              </a:cxn>
              <a:cxn ang="0">
                <a:pos x="76269" y="398293"/>
              </a:cxn>
              <a:cxn ang="0">
                <a:pos x="84743" y="406767"/>
              </a:cxn>
              <a:cxn ang="0">
                <a:pos x="176548" y="314962"/>
              </a:cxn>
              <a:cxn ang="0">
                <a:pos x="169486" y="288127"/>
              </a:cxn>
              <a:cxn ang="0">
                <a:pos x="288127" y="169486"/>
              </a:cxn>
              <a:cxn ang="0">
                <a:pos x="313550" y="177961"/>
              </a:cxn>
              <a:cxn ang="0">
                <a:pos x="405355" y="84743"/>
              </a:cxn>
              <a:cxn ang="0">
                <a:pos x="398293" y="76269"/>
              </a:cxn>
            </a:cxnLst>
            <a:rect l="0" t="0" r="0" b="0"/>
            <a:pathLst>
              <a:path w="288" h="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solidFill>
            <a:srgbClr val="21A3D0">
              <a:alpha val="100000"/>
            </a:srgbClr>
          </a:solidFill>
          <a:ln w="9525">
            <a:noFill/>
          </a:ln>
        </p:spPr>
        <p:txBody>
          <a:bodyPr/>
          <a:lstStyle/>
          <a:p>
            <a:endParaRPr lang="zh-CN" altLang="en-US"/>
          </a:p>
        </p:txBody>
      </p:sp>
      <p:sp>
        <p:nvSpPr>
          <p:cNvPr id="22541" name="Freeform 252      (向天歌演示原创作品：www.TopPPT.cn)"/>
          <p:cNvSpPr>
            <a:spLocks noEditPoints="1"/>
          </p:cNvSpPr>
          <p:nvPr/>
        </p:nvSpPr>
        <p:spPr>
          <a:xfrm>
            <a:off x="4156075" y="4268788"/>
            <a:ext cx="390525" cy="371475"/>
          </a:xfrm>
          <a:custGeom>
            <a:avLst/>
            <a:gdLst/>
            <a:ahLst/>
            <a:cxnLst>
              <a:cxn ang="0">
                <a:pos x="381886" y="139121"/>
              </a:cxn>
              <a:cxn ang="0">
                <a:pos x="177954" y="11702"/>
              </a:cxn>
              <a:cxn ang="0">
                <a:pos x="9093" y="180727"/>
              </a:cxn>
              <a:cxn ang="0">
                <a:pos x="83132" y="283443"/>
              </a:cxn>
              <a:cxn ang="0">
                <a:pos x="46762" y="348453"/>
              </a:cxn>
              <a:cxn ang="0">
                <a:pos x="158470" y="308147"/>
              </a:cxn>
              <a:cxn ang="0">
                <a:pos x="213025" y="308147"/>
              </a:cxn>
              <a:cxn ang="0">
                <a:pos x="381886" y="139121"/>
              </a:cxn>
              <a:cxn ang="0">
                <a:pos x="103915" y="185928"/>
              </a:cxn>
              <a:cxn ang="0">
                <a:pos x="77936" y="159924"/>
              </a:cxn>
              <a:cxn ang="0">
                <a:pos x="103915" y="133920"/>
              </a:cxn>
              <a:cxn ang="0">
                <a:pos x="129893" y="159924"/>
              </a:cxn>
              <a:cxn ang="0">
                <a:pos x="103915" y="185928"/>
              </a:cxn>
              <a:cxn ang="0">
                <a:pos x="196139" y="185928"/>
              </a:cxn>
              <a:cxn ang="0">
                <a:pos x="170160" y="159924"/>
              </a:cxn>
              <a:cxn ang="0">
                <a:pos x="196139" y="133920"/>
              </a:cxn>
              <a:cxn ang="0">
                <a:pos x="223417" y="159924"/>
              </a:cxn>
              <a:cxn ang="0">
                <a:pos x="196139" y="185928"/>
              </a:cxn>
              <a:cxn ang="0">
                <a:pos x="289662" y="185928"/>
              </a:cxn>
              <a:cxn ang="0">
                <a:pos x="263684" y="159924"/>
              </a:cxn>
              <a:cxn ang="0">
                <a:pos x="289662" y="133920"/>
              </a:cxn>
              <a:cxn ang="0">
                <a:pos x="315641" y="159924"/>
              </a:cxn>
              <a:cxn ang="0">
                <a:pos x="289662" y="185928"/>
              </a:cxn>
            </a:cxnLst>
            <a:rect l="0" t="0" r="0" b="0"/>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rgbClr val="21A3D0">
              <a:alpha val="100000"/>
            </a:srgbClr>
          </a:solidFill>
          <a:ln w="9525">
            <a:noFill/>
          </a:ln>
        </p:spPr>
        <p:txBody>
          <a:bodyPr/>
          <a:lstStyle/>
          <a:p>
            <a:endParaRPr lang="zh-CN" altLang="en-US"/>
          </a:p>
        </p:txBody>
      </p:sp>
      <p:grpSp>
        <p:nvGrpSpPr>
          <p:cNvPr id="2" name="Group 1      (向天歌演示原创作品：www.TopPPT.cn)"/>
          <p:cNvGrpSpPr/>
          <p:nvPr/>
        </p:nvGrpSpPr>
        <p:grpSpPr>
          <a:xfrm>
            <a:off x="8396920" y="4287543"/>
            <a:ext cx="386483" cy="344537"/>
            <a:chOff x="3260725" y="7191375"/>
            <a:chExt cx="204788" cy="182562"/>
          </a:xfrm>
          <a:solidFill>
            <a:srgbClr val="21A3D0"/>
          </a:solidFill>
        </p:grpSpPr>
        <p:sp>
          <p:nvSpPr>
            <p:cNvPr id="68" name="Freeform 632      (向天歌演示原创作品：www.TopPPT.cn)"/>
            <p:cNvSpPr/>
            <p:nvPr/>
          </p:nvSpPr>
          <p:spPr bwMode="auto">
            <a:xfrm>
              <a:off x="3262313" y="7229475"/>
              <a:ext cx="95250" cy="144462"/>
            </a:xfrm>
            <a:custGeom>
              <a:avLst/>
              <a:gdLst>
                <a:gd name="T0" fmla="*/ 0 w 60"/>
                <a:gd name="T1" fmla="*/ 75 h 91"/>
                <a:gd name="T2" fmla="*/ 60 w 60"/>
                <a:gd name="T3" fmla="*/ 91 h 91"/>
                <a:gd name="T4" fmla="*/ 60 w 60"/>
                <a:gd name="T5" fmla="*/ 17 h 91"/>
                <a:gd name="T6" fmla="*/ 0 w 60"/>
                <a:gd name="T7" fmla="*/ 0 h 91"/>
                <a:gd name="T8" fmla="*/ 0 w 60"/>
                <a:gd name="T9" fmla="*/ 75 h 91"/>
              </a:gdLst>
              <a:ahLst/>
              <a:cxnLst>
                <a:cxn ang="0">
                  <a:pos x="T0" y="T1"/>
                </a:cxn>
                <a:cxn ang="0">
                  <a:pos x="T2" y="T3"/>
                </a:cxn>
                <a:cxn ang="0">
                  <a:pos x="T4" y="T5"/>
                </a:cxn>
                <a:cxn ang="0">
                  <a:pos x="T6" y="T7"/>
                </a:cxn>
                <a:cxn ang="0">
                  <a:pos x="T8" y="T9"/>
                </a:cxn>
              </a:cxnLst>
              <a:rect l="0" t="0" r="r" b="b"/>
              <a:pathLst>
                <a:path w="60" h="91">
                  <a:moveTo>
                    <a:pt x="0" y="75"/>
                  </a:moveTo>
                  <a:lnTo>
                    <a:pt x="60" y="91"/>
                  </a:lnTo>
                  <a:lnTo>
                    <a:pt x="60" y="17"/>
                  </a:lnTo>
                  <a:lnTo>
                    <a:pt x="0" y="0"/>
                  </a:lnTo>
                  <a:lnTo>
                    <a:pt x="0"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633      (向天歌演示原创作品：www.TopPPT.cn)"/>
            <p:cNvSpPr/>
            <p:nvPr/>
          </p:nvSpPr>
          <p:spPr bwMode="auto">
            <a:xfrm>
              <a:off x="3370263" y="7229475"/>
              <a:ext cx="95250" cy="144462"/>
            </a:xfrm>
            <a:custGeom>
              <a:avLst/>
              <a:gdLst>
                <a:gd name="T0" fmla="*/ 0 w 60"/>
                <a:gd name="T1" fmla="*/ 17 h 91"/>
                <a:gd name="T2" fmla="*/ 0 w 60"/>
                <a:gd name="T3" fmla="*/ 91 h 91"/>
                <a:gd name="T4" fmla="*/ 60 w 60"/>
                <a:gd name="T5" fmla="*/ 75 h 91"/>
                <a:gd name="T6" fmla="*/ 60 w 60"/>
                <a:gd name="T7" fmla="*/ 0 h 91"/>
                <a:gd name="T8" fmla="*/ 0 w 60"/>
                <a:gd name="T9" fmla="*/ 17 h 91"/>
              </a:gdLst>
              <a:ahLst/>
              <a:cxnLst>
                <a:cxn ang="0">
                  <a:pos x="T0" y="T1"/>
                </a:cxn>
                <a:cxn ang="0">
                  <a:pos x="T2" y="T3"/>
                </a:cxn>
                <a:cxn ang="0">
                  <a:pos x="T4" y="T5"/>
                </a:cxn>
                <a:cxn ang="0">
                  <a:pos x="T6" y="T7"/>
                </a:cxn>
                <a:cxn ang="0">
                  <a:pos x="T8" y="T9"/>
                </a:cxn>
              </a:cxnLst>
              <a:rect l="0" t="0" r="r" b="b"/>
              <a:pathLst>
                <a:path w="60" h="91">
                  <a:moveTo>
                    <a:pt x="0" y="17"/>
                  </a:moveTo>
                  <a:lnTo>
                    <a:pt x="0" y="91"/>
                  </a:lnTo>
                  <a:lnTo>
                    <a:pt x="60" y="75"/>
                  </a:lnTo>
                  <a:lnTo>
                    <a:pt x="60" y="0"/>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634      (向天歌演示原创作品：www.TopPPT.cn)"/>
            <p:cNvSpPr/>
            <p:nvPr/>
          </p:nvSpPr>
          <p:spPr bwMode="auto">
            <a:xfrm>
              <a:off x="3260725" y="7191375"/>
              <a:ext cx="204787" cy="55562"/>
            </a:xfrm>
            <a:custGeom>
              <a:avLst/>
              <a:gdLst>
                <a:gd name="T0" fmla="*/ 65 w 129"/>
                <a:gd name="T1" fmla="*/ 0 h 35"/>
                <a:gd name="T2" fmla="*/ 0 w 129"/>
                <a:gd name="T3" fmla="*/ 18 h 35"/>
                <a:gd name="T4" fmla="*/ 65 w 129"/>
                <a:gd name="T5" fmla="*/ 35 h 35"/>
                <a:gd name="T6" fmla="*/ 129 w 129"/>
                <a:gd name="T7" fmla="*/ 18 h 35"/>
                <a:gd name="T8" fmla="*/ 65 w 129"/>
                <a:gd name="T9" fmla="*/ 0 h 35"/>
              </a:gdLst>
              <a:ahLst/>
              <a:cxnLst>
                <a:cxn ang="0">
                  <a:pos x="T0" y="T1"/>
                </a:cxn>
                <a:cxn ang="0">
                  <a:pos x="T2" y="T3"/>
                </a:cxn>
                <a:cxn ang="0">
                  <a:pos x="T4" y="T5"/>
                </a:cxn>
                <a:cxn ang="0">
                  <a:pos x="T6" y="T7"/>
                </a:cxn>
                <a:cxn ang="0">
                  <a:pos x="T8" y="T9"/>
                </a:cxn>
              </a:cxnLst>
              <a:rect l="0" t="0" r="r" b="b"/>
              <a:pathLst>
                <a:path w="129" h="35">
                  <a:moveTo>
                    <a:pt x="65" y="0"/>
                  </a:moveTo>
                  <a:lnTo>
                    <a:pt x="0" y="18"/>
                  </a:lnTo>
                  <a:lnTo>
                    <a:pt x="65" y="35"/>
                  </a:lnTo>
                  <a:lnTo>
                    <a:pt x="129" y="18"/>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2543" name="TextBox 70      (向天歌演示原创作品：www.TopPPT.cn)"/>
          <p:cNvSpPr txBox="1"/>
          <p:nvPr/>
        </p:nvSpPr>
        <p:spPr>
          <a:xfrm>
            <a:off x="3556000" y="2085975"/>
            <a:ext cx="2027238" cy="5962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latin typeface="微软雅黑" panose="020B0503020204020204" pitchFamily="34" charset="-122"/>
              </a:rPr>
              <a:t>有品牌</a:t>
            </a:r>
            <a:endParaRPr lang="en-US" altLang="zh-CN" sz="1600" dirty="0">
              <a:latin typeface="微软雅黑" panose="020B0503020204020204" pitchFamily="34" charset="-122"/>
            </a:endParaRPr>
          </a:p>
          <a:p>
            <a:pPr marL="0" lvl="0" indent="0" eaLnBrk="0" hangingPunct="0">
              <a:spcBef>
                <a:spcPct val="0"/>
              </a:spcBef>
              <a:buNone/>
            </a:pPr>
            <a:r>
              <a:rPr lang="zh-CN" altLang="en-US" sz="1600" dirty="0">
                <a:latin typeface="微软雅黑" panose="020B0503020204020204" pitchFamily="34" charset="-122"/>
              </a:rPr>
              <a:t>更懂品牌</a:t>
            </a:r>
            <a:endParaRPr lang="zh-CN" altLang="en-US" sz="1600" dirty="0">
              <a:latin typeface="微软雅黑" panose="020B0503020204020204" pitchFamily="34" charset="-122"/>
            </a:endParaRPr>
          </a:p>
        </p:txBody>
      </p:sp>
      <p:sp>
        <p:nvSpPr>
          <p:cNvPr id="22544" name="Rectangle 2      (向天歌演示原创作品：www.TopPPT.cn)"/>
          <p:cNvSpPr/>
          <p:nvPr/>
        </p:nvSpPr>
        <p:spPr>
          <a:xfrm>
            <a:off x="2089150" y="2822575"/>
            <a:ext cx="3446463" cy="959485"/>
          </a:xfrm>
          <a:prstGeom prst="rect">
            <a:avLst/>
          </a:prstGeom>
          <a:noFill/>
          <a:ln w="9525">
            <a:noFill/>
          </a:ln>
        </p:spPr>
        <p:txBody>
          <a:bodyPr>
            <a:spAutoFit/>
          </a:bodyPr>
          <a:lstStyle/>
          <a:p>
            <a:pPr lvl="0" eaLnBrk="1" hangingPunct="1"/>
            <a:r>
              <a:rPr lang="zh-CN" altLang="en-US" sz="1400" dirty="0">
                <a:latin typeface="微软雅黑" panose="020B0503020204020204" pitchFamily="34" charset="-122"/>
                <a:ea typeface="微软雅黑" panose="020B0503020204020204" pitchFamily="34" charset="-122"/>
              </a:rPr>
              <a:t>华联信是惠州联信网络技术有限公司旗下的注册商标品牌，是中国网建行业的标杆品牌，是目前中国最具影响力的互联网综合服务提供商之一。</a:t>
            </a:r>
            <a:endParaRPr lang="zh-CN" altLang="en-US" sz="1400" dirty="0">
              <a:latin typeface="微软雅黑" panose="020B0503020204020204" pitchFamily="34" charset="-122"/>
              <a:ea typeface="微软雅黑" panose="020B0503020204020204" pitchFamily="34" charset="-122"/>
            </a:endParaRPr>
          </a:p>
        </p:txBody>
      </p:sp>
      <p:sp>
        <p:nvSpPr>
          <p:cNvPr id="22545" name="TextBox 71      (向天歌演示原创作品：www.TopPPT.cn)"/>
          <p:cNvSpPr txBox="1"/>
          <p:nvPr/>
        </p:nvSpPr>
        <p:spPr>
          <a:xfrm>
            <a:off x="7996238" y="2085975"/>
            <a:ext cx="2028825" cy="5962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latin typeface="微软雅黑" panose="020B0503020204020204" pitchFamily="34" charset="-122"/>
              </a:rPr>
              <a:t>实力品牌</a:t>
            </a:r>
            <a:endParaRPr lang="zh-CN" altLang="en-US" sz="1600" dirty="0">
              <a:latin typeface="微软雅黑" panose="020B0503020204020204" pitchFamily="34" charset="-122"/>
            </a:endParaRPr>
          </a:p>
          <a:p>
            <a:pPr marL="0" lvl="0" indent="0" eaLnBrk="0" hangingPunct="0">
              <a:spcBef>
                <a:spcPct val="0"/>
              </a:spcBef>
              <a:buNone/>
            </a:pPr>
            <a:r>
              <a:rPr lang="zh-CN" altLang="en-US" sz="1600" dirty="0">
                <a:latin typeface="微软雅黑" panose="020B0503020204020204" pitchFamily="34" charset="-122"/>
              </a:rPr>
              <a:t>自建</a:t>
            </a:r>
            <a:r>
              <a:rPr lang="en-US" altLang="zh-CN" sz="1600" dirty="0">
                <a:latin typeface="微软雅黑" panose="020B0503020204020204" pitchFamily="34" charset="-122"/>
              </a:rPr>
              <a:t>IDC</a:t>
            </a:r>
            <a:r>
              <a:rPr lang="zh-CN" altLang="en-US" sz="1600" dirty="0">
                <a:latin typeface="微软雅黑" panose="020B0503020204020204" pitchFamily="34" charset="-122"/>
              </a:rPr>
              <a:t>机房</a:t>
            </a:r>
            <a:endParaRPr lang="zh-CN" altLang="en-US" sz="1600" dirty="0">
              <a:latin typeface="微软雅黑" panose="020B0503020204020204" pitchFamily="34" charset="-122"/>
            </a:endParaRPr>
          </a:p>
        </p:txBody>
      </p:sp>
      <p:sp>
        <p:nvSpPr>
          <p:cNvPr id="22546" name="Rectangle 72      (向天歌演示原创作品：www.TopPPT.cn)"/>
          <p:cNvSpPr/>
          <p:nvPr/>
        </p:nvSpPr>
        <p:spPr>
          <a:xfrm>
            <a:off x="6530975" y="2822575"/>
            <a:ext cx="3446463" cy="746125"/>
          </a:xfrm>
          <a:prstGeom prst="rect">
            <a:avLst/>
          </a:prstGeom>
          <a:noFill/>
          <a:ln w="9525">
            <a:noFill/>
          </a:ln>
        </p:spPr>
        <p:txBody>
          <a:bodyPr>
            <a:spAutoFit/>
          </a:bodyPr>
          <a:lstStyle/>
          <a:p>
            <a:pPr lvl="0" eaLnBrk="1" hangingPunct="1"/>
            <a:r>
              <a:rPr lang="zh-CN" altLang="en-US" sz="1400" dirty="0">
                <a:latin typeface="微软雅黑" panose="020B0503020204020204" pitchFamily="34" charset="-122"/>
                <a:ea typeface="微软雅黑" panose="020B0503020204020204" pitchFamily="34" charset="-122"/>
              </a:rPr>
              <a:t>机柜数量已超过30个，可容纳600多台服务器，带宽出口速度达到50G，是全国香港资源规模能名列前十强的网络公司。</a:t>
            </a:r>
            <a:endParaRPr lang="zh-CN" altLang="en-US" sz="1400" dirty="0">
              <a:latin typeface="微软雅黑" panose="020B0503020204020204" pitchFamily="34" charset="-122"/>
              <a:ea typeface="微软雅黑" panose="020B0503020204020204" pitchFamily="34" charset="-122"/>
            </a:endParaRPr>
          </a:p>
        </p:txBody>
      </p:sp>
      <p:sp>
        <p:nvSpPr>
          <p:cNvPr id="22547" name="TextBox 73      (向天歌演示原创作品：www.TopPPT.cn)"/>
          <p:cNvSpPr txBox="1"/>
          <p:nvPr/>
        </p:nvSpPr>
        <p:spPr>
          <a:xfrm>
            <a:off x="2109788" y="4143375"/>
            <a:ext cx="2027237" cy="5962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latin typeface="微软雅黑" panose="020B0503020204020204" pitchFamily="34" charset="-122"/>
              </a:rPr>
              <a:t>品牌服务</a:t>
            </a:r>
            <a:endParaRPr lang="zh-CN" altLang="en-US" sz="1600" dirty="0">
              <a:latin typeface="微软雅黑" panose="020B0503020204020204" pitchFamily="34" charset="-122"/>
            </a:endParaRPr>
          </a:p>
          <a:p>
            <a:pPr marL="0" lvl="0" indent="0" eaLnBrk="0" hangingPunct="0">
              <a:spcBef>
                <a:spcPct val="0"/>
              </a:spcBef>
              <a:buNone/>
            </a:pPr>
            <a:r>
              <a:rPr lang="zh-CN" altLang="en-US" sz="1600" dirty="0">
                <a:latin typeface="微软雅黑" panose="020B0503020204020204" pitchFamily="34" charset="-122"/>
              </a:rPr>
              <a:t>用户至上 用心服务</a:t>
            </a:r>
            <a:endParaRPr lang="zh-CN" altLang="en-US" sz="1600" dirty="0">
              <a:latin typeface="微软雅黑" panose="020B0503020204020204" pitchFamily="34" charset="-122"/>
            </a:endParaRPr>
          </a:p>
        </p:txBody>
      </p:sp>
      <p:sp>
        <p:nvSpPr>
          <p:cNvPr id="22548" name="Rectangle 74      (向天歌演示原创作品：www.TopPPT.cn)"/>
          <p:cNvSpPr/>
          <p:nvPr/>
        </p:nvSpPr>
        <p:spPr>
          <a:xfrm>
            <a:off x="2089150" y="4868863"/>
            <a:ext cx="3446463" cy="746125"/>
          </a:xfrm>
          <a:prstGeom prst="rect">
            <a:avLst/>
          </a:prstGeom>
          <a:noFill/>
          <a:ln w="9525">
            <a:noFill/>
          </a:ln>
        </p:spPr>
        <p:txBody>
          <a:bodyPr>
            <a:spAutoFit/>
          </a:bodyPr>
          <a:lstStyle/>
          <a:p>
            <a:pPr lvl="0" eaLnBrk="1" hangingPunct="1"/>
            <a:r>
              <a:rPr lang="zh-CN" altLang="en-US" sz="1400" dirty="0">
                <a:latin typeface="微软雅黑" panose="020B0503020204020204" pitchFamily="34" charset="-122"/>
                <a:ea typeface="微软雅黑" panose="020B0503020204020204" pitchFamily="34" charset="-122"/>
              </a:rPr>
              <a:t>崇尚以人为本、客户第一的服务宗旨。热诚为广大新老客户提供良好的服务和技术支持，保证客户的投资得到良好的回报。</a:t>
            </a:r>
            <a:endParaRPr lang="zh-CN" altLang="en-US" sz="1400" dirty="0">
              <a:latin typeface="微软雅黑" panose="020B0503020204020204" pitchFamily="34" charset="-122"/>
              <a:ea typeface="微软雅黑" panose="020B0503020204020204" pitchFamily="34" charset="-122"/>
            </a:endParaRPr>
          </a:p>
        </p:txBody>
      </p:sp>
      <p:sp>
        <p:nvSpPr>
          <p:cNvPr id="22549" name="TextBox 75      (向天歌演示原创作品：www.TopPPT.cn)"/>
          <p:cNvSpPr txBox="1"/>
          <p:nvPr/>
        </p:nvSpPr>
        <p:spPr>
          <a:xfrm>
            <a:off x="6475413" y="4143375"/>
            <a:ext cx="2027237" cy="59626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latin typeface="微软雅黑" panose="020B0503020204020204" pitchFamily="34" charset="-122"/>
              </a:rPr>
              <a:t>品牌团队</a:t>
            </a:r>
            <a:endParaRPr lang="en-US" altLang="zh-CN" sz="1600" dirty="0">
              <a:latin typeface="微软雅黑" panose="020B0503020204020204" pitchFamily="34" charset="-122"/>
            </a:endParaRPr>
          </a:p>
          <a:p>
            <a:pPr marL="0" lvl="0" indent="0" eaLnBrk="0" hangingPunct="0">
              <a:spcBef>
                <a:spcPct val="0"/>
              </a:spcBef>
              <a:buNone/>
            </a:pPr>
            <a:r>
              <a:rPr lang="zh-CN" altLang="en-US" sz="1600" dirty="0">
                <a:latin typeface="微软雅黑" panose="020B0503020204020204" pitchFamily="34" charset="-122"/>
              </a:rPr>
              <a:t>专业的事情 专业做</a:t>
            </a:r>
            <a:endParaRPr lang="zh-CN" altLang="en-US" sz="1600" dirty="0">
              <a:latin typeface="微软雅黑" panose="020B0503020204020204" pitchFamily="34" charset="-122"/>
            </a:endParaRPr>
          </a:p>
        </p:txBody>
      </p:sp>
      <p:sp>
        <p:nvSpPr>
          <p:cNvPr id="22550" name="Rectangle 76      (向天歌演示原创作品：www.TopPPT.cn)"/>
          <p:cNvSpPr/>
          <p:nvPr/>
        </p:nvSpPr>
        <p:spPr>
          <a:xfrm>
            <a:off x="6456363" y="4868863"/>
            <a:ext cx="3444875" cy="959485"/>
          </a:xfrm>
          <a:prstGeom prst="rect">
            <a:avLst/>
          </a:prstGeom>
          <a:noFill/>
          <a:ln w="9525">
            <a:noFill/>
          </a:ln>
        </p:spPr>
        <p:txBody>
          <a:bodyPr>
            <a:spAutoFit/>
          </a:bodyPr>
          <a:lstStyle/>
          <a:p>
            <a:pPr lvl="0" eaLnBrk="1" hangingPunct="1"/>
            <a:r>
              <a:rPr lang="zh-CN" altLang="en-US" sz="1400" dirty="0">
                <a:latin typeface="微软雅黑" panose="020B0503020204020204" pitchFamily="34" charset="-122"/>
                <a:ea typeface="微软雅黑" panose="020B0503020204020204" pitchFamily="34" charset="-122"/>
              </a:rPr>
              <a:t>华联信拥有百里挑一的网站美工设计团队、程序开发团队、网站测试团队、客户服务团队及微信策划运营团队，确保客户获得的是专业团队服务！</a:t>
            </a:r>
            <a:endParaRPr lang="zh-CN" altLang="en-US" sz="1400" dirty="0">
              <a:latin typeface="微软雅黑" panose="020B0503020204020204" pitchFamily="34" charset="-122"/>
              <a:ea typeface="微软雅黑" panose="020B0503020204020204" pitchFamily="34" charset="-122"/>
            </a:endParaRPr>
          </a:p>
        </p:txBody>
      </p:sp>
      <p:cxnSp>
        <p:nvCxnSpPr>
          <p:cNvPr id="7" name="Straight Connector 6      (向天歌演示原创作品：www.TopPPT.cn)"/>
          <p:cNvCxnSpPr/>
          <p:nvPr/>
        </p:nvCxnSpPr>
        <p:spPr>
          <a:xfrm>
            <a:off x="5880100" y="2085975"/>
            <a:ext cx="0" cy="3306763"/>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pic>
        <p:nvPicPr>
          <p:cNvPr id="3" name="图片 2" descr="logo加商标"/>
          <p:cNvPicPr>
            <a:picLocks noChangeAspect="1"/>
          </p:cNvPicPr>
          <p:nvPr/>
        </p:nvPicPr>
        <p:blipFill>
          <a:blip r:embed="rId1" cstate="print"/>
          <a:stretch>
            <a:fillRect/>
          </a:stretch>
        </p:blipFill>
        <p:spPr>
          <a:xfrm>
            <a:off x="5120005" y="974725"/>
            <a:ext cx="1520825" cy="8261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组合 2      (向天歌演示原创作品：www.TopPPT.cn)"/>
          <p:cNvGrpSpPr/>
          <p:nvPr/>
        </p:nvGrpSpPr>
        <p:grpSpPr>
          <a:xfrm>
            <a:off x="2208213" y="1557338"/>
            <a:ext cx="8229600" cy="4244975"/>
            <a:chOff x="581025" y="1789113"/>
            <a:chExt cx="8229600" cy="4244975"/>
          </a:xfrm>
        </p:grpSpPr>
        <p:sp>
          <p:nvSpPr>
            <p:cNvPr id="9" name="AutoShape 2      (向天歌演示原创作品：www.TopPPT.cn)"/>
            <p:cNvSpPr>
              <a:spLocks noChangeArrowheads="1"/>
            </p:cNvSpPr>
            <p:nvPr/>
          </p:nvSpPr>
          <p:spPr bwMode="gray">
            <a:xfrm>
              <a:off x="4840288" y="2239963"/>
              <a:ext cx="3970337" cy="3727450"/>
            </a:xfrm>
            <a:prstGeom prst="roundRect">
              <a:avLst>
                <a:gd name="adj" fmla="val 2259"/>
              </a:avLst>
            </a:prstGeom>
            <a:solidFill>
              <a:srgbClr val="2B2E30"/>
            </a:solidFill>
            <a:ln w="3175" cap="flat" cmpd="sng" algn="ctr">
              <a:solidFill>
                <a:srgbClr val="D7D7D7"/>
              </a:solidFill>
              <a:prstDash val="solid"/>
            </a:ln>
            <a:effectLst/>
          </p:spPr>
          <p:txBody>
            <a:bodyPr lIns="180000" anchor="ct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 name="Oval 4      (向天歌演示原创作品：www.TopPPT.cn)"/>
            <p:cNvSpPr>
              <a:spLocks noChangeArrowheads="1"/>
            </p:cNvSpPr>
            <p:nvPr/>
          </p:nvSpPr>
          <p:spPr bwMode="gray">
            <a:xfrm>
              <a:off x="893763" y="2130425"/>
              <a:ext cx="3355975" cy="3355975"/>
            </a:xfrm>
            <a:prstGeom prst="ellipse">
              <a:avLst/>
            </a:prstGeom>
            <a:noFill/>
            <a:ln w="12700" algn="ctr">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cs typeface="+mn-cs"/>
              </a:endParaRPr>
            </a:p>
          </p:txBody>
        </p:sp>
        <p:sp>
          <p:nvSpPr>
            <p:cNvPr id="11" name="Oval 5      (向天歌演示原创作品：www.TopPPT.cn)"/>
            <p:cNvSpPr>
              <a:spLocks noChangeArrowheads="1"/>
            </p:cNvSpPr>
            <p:nvPr/>
          </p:nvSpPr>
          <p:spPr bwMode="gray">
            <a:xfrm>
              <a:off x="581025" y="2378075"/>
              <a:ext cx="1143000" cy="1143000"/>
            </a:xfrm>
            <a:prstGeom prst="ellipse">
              <a:avLst/>
            </a:prstGeom>
            <a:solidFill>
              <a:srgbClr val="2B2E30"/>
            </a:solidFill>
            <a:ln w="38100" algn="ctr">
              <a:solidFill>
                <a:srgbClr val="EBF5FF"/>
              </a:solidFill>
              <a:round/>
            </a:ln>
            <a:effectLst/>
          </p:spPr>
          <p:txBody>
            <a:bodyPr wrap="squar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微客助理</a:t>
              </a:r>
              <a:endParaRPr kumimoji="0" lang="zh-CN" altLang="en-US" sz="1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12" name="Oval 6      (向天歌演示原创作品：www.TopPPT.cn)"/>
            <p:cNvSpPr>
              <a:spLocks noChangeArrowheads="1"/>
            </p:cNvSpPr>
            <p:nvPr/>
          </p:nvSpPr>
          <p:spPr bwMode="gray">
            <a:xfrm>
              <a:off x="3376613" y="2378075"/>
              <a:ext cx="1143000" cy="1143000"/>
            </a:xfrm>
            <a:prstGeom prst="ellipse">
              <a:avLst/>
            </a:prstGeom>
            <a:solidFill>
              <a:srgbClr val="2B2E30"/>
            </a:solidFill>
            <a:ln w="38100" algn="ctr">
              <a:solidFill>
                <a:srgbClr val="EBF5FF"/>
              </a:solidFill>
              <a:round/>
            </a:ln>
            <a:effectLst/>
          </p:spPr>
          <p:txBody>
            <a:bodyPr wrap="squar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站长学堂</a:t>
              </a:r>
              <a:endParaRPr kumimoji="0" lang="zh-CN" altLang="en-US" sz="1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13" name="Oval 7      (向天歌演示原创作品：www.TopPPT.cn)"/>
            <p:cNvSpPr>
              <a:spLocks noChangeArrowheads="1"/>
            </p:cNvSpPr>
            <p:nvPr/>
          </p:nvSpPr>
          <p:spPr bwMode="gray">
            <a:xfrm>
              <a:off x="2030413" y="4891088"/>
              <a:ext cx="1143000" cy="1143000"/>
            </a:xfrm>
            <a:prstGeom prst="ellipse">
              <a:avLst/>
            </a:prstGeom>
            <a:solidFill>
              <a:srgbClr val="2B2E30"/>
            </a:solidFill>
            <a:ln w="38100" algn="ctr">
              <a:solidFill>
                <a:srgbClr val="EBF5FF"/>
              </a:solidFill>
              <a:round/>
            </a:ln>
            <a:effectLst/>
          </p:spPr>
          <p:txBody>
            <a:bodyPr wrap="squar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H5</a:t>
              </a:r>
              <a:r>
                <a:rPr kumimoji="0" lang="zh-CN" altLang="en-US" sz="1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微场景</a:t>
              </a:r>
              <a:endParaRPr kumimoji="0" lang="zh-CN" altLang="en-US" sz="1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14" name="Oval 8      (向天歌演示原创作品：www.TopPPT.cn)"/>
            <p:cNvSpPr>
              <a:spLocks noChangeArrowheads="1"/>
            </p:cNvSpPr>
            <p:nvPr/>
          </p:nvSpPr>
          <p:spPr bwMode="gray">
            <a:xfrm>
              <a:off x="2163763" y="1789113"/>
              <a:ext cx="777875" cy="777875"/>
            </a:xfrm>
            <a:prstGeom prst="ellipse">
              <a:avLst/>
            </a:prstGeom>
            <a:solidFill>
              <a:srgbClr val="21A3D0"/>
            </a:solidFill>
            <a:ln w="3810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本地网</a:t>
              </a:r>
              <a:endParaRPr kumimoji="0" lang="zh-CN" altLang="en-US" sz="1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15" name="Oval 9      (向天歌演示原创作品：www.TopPPT.cn)"/>
            <p:cNvSpPr>
              <a:spLocks noChangeArrowheads="1"/>
            </p:cNvSpPr>
            <p:nvPr/>
          </p:nvSpPr>
          <p:spPr bwMode="gray">
            <a:xfrm>
              <a:off x="3621088" y="4160838"/>
              <a:ext cx="777875" cy="777875"/>
            </a:xfrm>
            <a:prstGeom prst="ellipse">
              <a:avLst/>
            </a:prstGeom>
            <a:solidFill>
              <a:srgbClr val="21A3D0"/>
            </a:solidFill>
            <a:ln w="3810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网络包工头</a:t>
              </a:r>
              <a:endParaRPr kumimoji="0" lang="zh-CN" altLang="en-US" sz="1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sp>
          <p:nvSpPr>
            <p:cNvPr id="16" name="Oval 10      (向天歌演示原创作品：www.TopPPT.cn)"/>
            <p:cNvSpPr>
              <a:spLocks noChangeArrowheads="1"/>
            </p:cNvSpPr>
            <p:nvPr/>
          </p:nvSpPr>
          <p:spPr bwMode="gray">
            <a:xfrm>
              <a:off x="698500" y="4198938"/>
              <a:ext cx="777875" cy="777875"/>
            </a:xfrm>
            <a:prstGeom prst="ellipse">
              <a:avLst/>
            </a:prstGeom>
            <a:solidFill>
              <a:srgbClr val="21A3D0"/>
            </a:solidFill>
            <a:ln w="3810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微信编辑器</a:t>
              </a:r>
              <a:endParaRPr kumimoji="0" lang="zh-CN" altLang="en-US" sz="1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cxnSp>
          <p:nvCxnSpPr>
            <p:cNvPr id="31754" name="AutoShape 11      (向天歌演示原创作品：www.TopPPT.cn)"/>
            <p:cNvCxnSpPr>
              <a:stCxn id="13" idx="0"/>
            </p:cNvCxnSpPr>
            <p:nvPr/>
          </p:nvCxnSpPr>
          <p:spPr>
            <a:xfrm flipH="1" flipV="1">
              <a:off x="2592388" y="4419600"/>
              <a:ext cx="9525" cy="452438"/>
            </a:xfrm>
            <a:prstGeom prst="straightConnector1">
              <a:avLst/>
            </a:prstGeom>
            <a:ln w="9525" cap="flat" cmpd="sng">
              <a:solidFill>
                <a:srgbClr val="2B2E30"/>
              </a:solidFill>
              <a:prstDash val="solid"/>
              <a:round/>
              <a:headEnd type="none" w="med" len="med"/>
              <a:tailEnd type="none" w="med" len="med"/>
            </a:ln>
          </p:spPr>
        </p:cxnSp>
        <p:cxnSp>
          <p:nvCxnSpPr>
            <p:cNvPr id="31755" name="AutoShape 12      (向天歌演示原创作品：www.TopPPT.cn)"/>
            <p:cNvCxnSpPr>
              <a:stCxn id="12" idx="3"/>
            </p:cNvCxnSpPr>
            <p:nvPr/>
          </p:nvCxnSpPr>
          <p:spPr>
            <a:xfrm flipH="1">
              <a:off x="3132138" y="3373438"/>
              <a:ext cx="411162" cy="109537"/>
            </a:xfrm>
            <a:prstGeom prst="straightConnector1">
              <a:avLst/>
            </a:prstGeom>
            <a:ln w="9525" cap="flat" cmpd="sng">
              <a:solidFill>
                <a:srgbClr val="2B2E30"/>
              </a:solidFill>
              <a:prstDash val="solid"/>
              <a:round/>
              <a:headEnd type="none" w="med" len="med"/>
              <a:tailEnd type="none" w="med" len="med"/>
            </a:ln>
          </p:spPr>
        </p:cxnSp>
        <p:cxnSp>
          <p:nvCxnSpPr>
            <p:cNvPr id="31756" name="AutoShape 13      (向天歌演示原创作品：www.TopPPT.cn)"/>
            <p:cNvCxnSpPr>
              <a:stCxn id="11" idx="5"/>
            </p:cNvCxnSpPr>
            <p:nvPr/>
          </p:nvCxnSpPr>
          <p:spPr>
            <a:xfrm>
              <a:off x="1557338" y="3373438"/>
              <a:ext cx="495300" cy="109537"/>
            </a:xfrm>
            <a:prstGeom prst="straightConnector1">
              <a:avLst/>
            </a:prstGeom>
            <a:ln w="9525" cap="flat" cmpd="sng">
              <a:solidFill>
                <a:srgbClr val="2B2E30"/>
              </a:solidFill>
              <a:prstDash val="solid"/>
              <a:round/>
              <a:headEnd type="none" w="med" len="med"/>
              <a:tailEnd type="none" w="med" len="med"/>
            </a:ln>
          </p:spPr>
        </p:cxnSp>
        <p:sp>
          <p:nvSpPr>
            <p:cNvPr id="20" name="AutoShape 22      (向天歌演示原创作品：www.TopPPT.cn)"/>
            <p:cNvSpPr>
              <a:spLocks noChangeArrowheads="1"/>
            </p:cNvSpPr>
            <p:nvPr/>
          </p:nvSpPr>
          <p:spPr bwMode="gray">
            <a:xfrm>
              <a:off x="4981575" y="1962150"/>
              <a:ext cx="3686175" cy="501650"/>
            </a:xfrm>
            <a:prstGeom prst="roundRect">
              <a:avLst>
                <a:gd name="adj" fmla="val 0"/>
              </a:avLst>
            </a:prstGeom>
            <a:solidFill>
              <a:srgbClr val="21A3D0"/>
            </a:solidFill>
            <a:ln w="3175" cap="flat" cmpd="sng" algn="ctr">
              <a:solidFill>
                <a:srgbClr val="D7D7D7"/>
              </a:solid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业务范围涵盖全网</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Oval 16      (向天歌演示原创作品：www.TopPPT.cn)"/>
            <p:cNvSpPr>
              <a:spLocks noChangeArrowheads="1"/>
            </p:cNvSpPr>
            <p:nvPr/>
          </p:nvSpPr>
          <p:spPr bwMode="gray">
            <a:xfrm>
              <a:off x="1835696" y="2996952"/>
              <a:ext cx="1472355" cy="1440160"/>
            </a:xfrm>
            <a:prstGeom prst="ellipse">
              <a:avLst/>
            </a:prstGeom>
            <a:solidFill>
              <a:srgbClr val="21A3D0"/>
            </a:solidFill>
            <a:ln w="3810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21" name="Rectangle 20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3" name="Rectangle 22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Rectangle 23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762" name="TextBox 24      (向天歌演示原创作品：www.TopPPT.cn)"/>
          <p:cNvSpPr txBox="1"/>
          <p:nvPr/>
        </p:nvSpPr>
        <p:spPr>
          <a:xfrm>
            <a:off x="681355" y="304800"/>
            <a:ext cx="2976245" cy="483235"/>
          </a:xfrm>
          <a:prstGeom prst="rect">
            <a:avLst/>
          </a:prstGeom>
          <a:noFill/>
          <a:ln w="9525">
            <a:noFill/>
          </a:ln>
        </p:spPr>
        <p:txBody>
          <a:bodyPr wrap="square" anchor="t">
            <a:spAutoFit/>
          </a:bodyPr>
          <a:lstStyle/>
          <a:p>
            <a:pPr lvl="0" indent="0" eaLnBrk="1" hangingPunct="1"/>
            <a:r>
              <a:rPr lang="zh-CN" altLang="en-US" sz="2400" b="1" dirty="0">
                <a:latin typeface="微软雅黑" panose="020B0503020204020204" pitchFamily="34" charset="-122"/>
                <a:ea typeface="微软雅黑" panose="020B0503020204020204" pitchFamily="34" charset="-122"/>
              </a:rPr>
              <a:t>华联信旗下平台</a:t>
            </a:r>
            <a:endParaRPr lang="zh-CN" altLang="en-US" sz="2400" b="1" dirty="0">
              <a:latin typeface="微软雅黑" panose="020B0503020204020204" pitchFamily="34" charset="-122"/>
              <a:ea typeface="微软雅黑" panose="020B0503020204020204" pitchFamily="34" charset="-122"/>
            </a:endParaRPr>
          </a:p>
        </p:txBody>
      </p:sp>
      <p:sp>
        <p:nvSpPr>
          <p:cNvPr id="31763" name="TextBox 25      (向天歌演示原创作品：www.TopPPT.cn)"/>
          <p:cNvSpPr txBox="1"/>
          <p:nvPr/>
        </p:nvSpPr>
        <p:spPr>
          <a:xfrm>
            <a:off x="7008495" y="2333625"/>
            <a:ext cx="2917190" cy="3128010"/>
          </a:xfrm>
          <a:prstGeom prst="rect">
            <a:avLst/>
          </a:prstGeom>
          <a:noFill/>
          <a:ln w="9525">
            <a:noFill/>
          </a:ln>
        </p:spPr>
        <p:txBody>
          <a:bodyPr wrap="square" anchor="t">
            <a:spAutoFit/>
          </a:bodyPr>
          <a:lstStyle/>
          <a:p>
            <a:pPr lvl="0" indent="0" eaLnBrk="0" hangingPunct="0">
              <a:buFont typeface="Arial" panose="020B0604020202020204" pitchFamily="34" charset="0"/>
              <a:buNone/>
            </a:pPr>
            <a:r>
              <a:rPr dirty="0">
                <a:solidFill>
                  <a:schemeClr val="bg1"/>
                </a:solidFill>
                <a:latin typeface="微软雅黑" panose="020B0503020204020204" pitchFamily="34" charset="-122"/>
                <a:ea typeface="微软雅黑" panose="020B0503020204020204" pitchFamily="34" charset="-122"/>
              </a:rPr>
              <a:t>我们的业务范围涵盖网站建设、网站优化、网站推广、网站策划、网站维护、微信开发、网建培训、域名注册、虚拟主机、VPS、云主机、企业邮箱、主机租用、主机托管、CDN网站加速、网络运营服务、400电话、短信群发，并提供电子商务一体化运营解决方案。</a:t>
            </a:r>
            <a:endParaRPr dirty="0">
              <a:solidFill>
                <a:schemeClr val="bg1"/>
              </a:solidFill>
              <a:latin typeface="微软雅黑" panose="020B0503020204020204" pitchFamily="34" charset="-122"/>
              <a:ea typeface="微软雅黑" panose="020B0503020204020204" pitchFamily="34" charset="-122"/>
            </a:endParaRPr>
          </a:p>
        </p:txBody>
      </p:sp>
      <p:pic>
        <p:nvPicPr>
          <p:cNvPr id="3" name="图片 2" descr="加白边"/>
          <p:cNvPicPr>
            <a:picLocks noChangeAspect="1"/>
          </p:cNvPicPr>
          <p:nvPr/>
        </p:nvPicPr>
        <p:blipFill>
          <a:blip r:embed="rId1" cstate="print"/>
          <a:stretch>
            <a:fillRect/>
          </a:stretch>
        </p:blipFill>
        <p:spPr>
          <a:xfrm>
            <a:off x="3475990" y="3087370"/>
            <a:ext cx="1407795" cy="7962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图片占位符 5" descr="aboutbg"/>
          <p:cNvPicPr>
            <a:picLocks noGrp="1" noChangeAspect="1"/>
          </p:cNvPicPr>
          <p:nvPr>
            <p:ph type="pic" idx="1"/>
          </p:nvPr>
        </p:nvPicPr>
        <p:blipFill>
          <a:blip r:embed="rId1" cstate="print"/>
          <a:stretch>
            <a:fillRect/>
          </a:stretch>
        </p:blipFill>
        <p:spPr>
          <a:xfrm>
            <a:off x="-635" y="971550"/>
            <a:ext cx="12215495" cy="3427730"/>
          </a:xfrm>
          <a:prstGeom prst="rect">
            <a:avLst/>
          </a:prstGeom>
          <a:solidFill>
            <a:schemeClr val="accent5">
              <a:lumMod val="75000"/>
            </a:schemeClr>
          </a:solidFill>
        </p:spPr>
      </p:pic>
      <p:sp>
        <p:nvSpPr>
          <p:cNvPr id="4" name="文本占位符 3"/>
          <p:cNvSpPr>
            <a:spLocks noGrp="1"/>
          </p:cNvSpPr>
          <p:nvPr>
            <p:ph type="body" sz="half" idx="2"/>
          </p:nvPr>
        </p:nvSpPr>
        <p:spPr/>
        <p:txBody>
          <a:bodyPr/>
          <a:lstStyle/>
          <a:p>
            <a:endParaRPr lang="zh-CN" altLang="en-US"/>
          </a:p>
        </p:txBody>
      </p:sp>
      <p:grpSp>
        <p:nvGrpSpPr>
          <p:cNvPr id="34819" name="Group 12      (向天歌演示原创作品：www.TopPPT.cn)"/>
          <p:cNvGrpSpPr/>
          <p:nvPr/>
        </p:nvGrpSpPr>
        <p:grpSpPr>
          <a:xfrm>
            <a:off x="0" y="4398963"/>
            <a:ext cx="12192000" cy="2559050"/>
            <a:chOff x="0" y="4399254"/>
            <a:chExt cx="12192000" cy="2558138"/>
          </a:xfrm>
        </p:grpSpPr>
        <p:sp>
          <p:nvSpPr>
            <p:cNvPr id="5" name="Rectangle 4      (向天歌演示原创作品：www.TopPPT.cn)"/>
            <p:cNvSpPr/>
            <p:nvPr/>
          </p:nvSpPr>
          <p:spPr>
            <a:xfrm>
              <a:off x="0" y="4399254"/>
              <a:ext cx="12192000" cy="255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825" name="TextBox 6      (向天歌演示原创作品：www.TopPPT.cn)"/>
            <p:cNvSpPr txBox="1"/>
            <p:nvPr/>
          </p:nvSpPr>
          <p:spPr>
            <a:xfrm>
              <a:off x="4513724" y="4712168"/>
              <a:ext cx="4104456" cy="914074"/>
            </a:xfrm>
            <a:prstGeom prst="rect">
              <a:avLst/>
            </a:prstGeom>
            <a:noFill/>
            <a:ln w="9525">
              <a:noFill/>
            </a:ln>
          </p:spPr>
          <p:txBody>
            <a:bodyPr>
              <a:spAutoFit/>
            </a:bodyPr>
            <a:lstStyle/>
            <a:p>
              <a:pPr lvl="0" eaLnBrk="1" hangingPunct="1">
                <a:lnSpc>
                  <a:spcPct val="150000"/>
                </a:lnSpc>
              </a:pPr>
              <a:r>
                <a:rPr dirty="0">
                  <a:latin typeface="微软雅黑" panose="020B0503020204020204" pitchFamily="34" charset="-122"/>
                  <a:ea typeface="微软雅黑" panose="020B0503020204020204" pitchFamily="34" charset="-122"/>
                </a:rPr>
                <a:t>与强者同行，我们一定会更强！</a:t>
              </a:r>
              <a:endParaRPr dirty="0">
                <a:latin typeface="微软雅黑" panose="020B0503020204020204" pitchFamily="34" charset="-122"/>
                <a:ea typeface="微软雅黑" panose="020B0503020204020204" pitchFamily="34" charset="-122"/>
              </a:endParaRPr>
            </a:p>
            <a:p>
              <a:pPr lvl="0" eaLnBrk="1" hangingPunct="1">
                <a:lnSpc>
                  <a:spcPct val="150000"/>
                </a:lnSpc>
              </a:pPr>
              <a:r>
                <a:rPr dirty="0">
                  <a:latin typeface="微软雅黑" panose="020B0503020204020204" pitchFamily="34" charset="-122"/>
                  <a:ea typeface="微软雅黑" panose="020B0503020204020204" pitchFamily="34" charset="-122"/>
                </a:rPr>
                <a:t>在这里，我们期待与您一起前进!</a:t>
              </a:r>
              <a:endParaRPr dirty="0">
                <a:latin typeface="微软雅黑" panose="020B0503020204020204" pitchFamily="34" charset="-122"/>
                <a:ea typeface="微软雅黑" panose="020B0503020204020204" pitchFamily="34" charset="-122"/>
              </a:endParaRPr>
            </a:p>
          </p:txBody>
        </p:sp>
        <p:grpSp>
          <p:nvGrpSpPr>
            <p:cNvPr id="34822" name="组合 11"/>
            <p:cNvGrpSpPr/>
            <p:nvPr/>
          </p:nvGrpSpPr>
          <p:grpSpPr>
            <a:xfrm>
              <a:off x="4996830" y="5852414"/>
              <a:ext cx="2933173" cy="645073"/>
              <a:chOff x="4996830" y="5916366"/>
              <a:chExt cx="2933173" cy="645073"/>
            </a:xfrm>
          </p:grpSpPr>
          <p:sp>
            <p:nvSpPr>
              <p:cNvPr id="34823" name="Rectangle 9      (向天歌演示原创作品：www.TopPPT.cn)"/>
              <p:cNvSpPr/>
              <p:nvPr/>
            </p:nvSpPr>
            <p:spPr>
              <a:xfrm>
                <a:off x="4996830" y="5916366"/>
                <a:ext cx="2824480" cy="352299"/>
              </a:xfrm>
              <a:prstGeom prst="rect">
                <a:avLst/>
              </a:prstGeom>
              <a:noFill/>
              <a:ln w="9525">
                <a:noFill/>
              </a:ln>
            </p:spPr>
            <p:txBody>
              <a:bodyPr wrap="none">
                <a:spAutoFit/>
              </a:bodyPr>
              <a:lstStyle/>
              <a:p>
                <a:pPr lvl="0" eaLnBrk="1" hangingPunct="1"/>
                <a:r>
                  <a:rPr lang="zh-CN" altLang="en-US" sz="1600" dirty="0">
                    <a:latin typeface="微软雅黑" panose="020B0503020204020204" pitchFamily="34" charset="-122"/>
                    <a:ea typeface="微软雅黑" panose="020B0503020204020204" pitchFamily="34" charset="-122"/>
                  </a:rPr>
                  <a:t>更多平台合作介绍就在官网：</a:t>
                </a:r>
                <a:endParaRPr lang="en-US" altLang="zh-CN" sz="1600" dirty="0">
                  <a:latin typeface="微软雅黑" panose="020B0503020204020204" pitchFamily="34" charset="-122"/>
                  <a:ea typeface="微软雅黑" panose="020B0503020204020204" pitchFamily="34" charset="-122"/>
                </a:endParaRPr>
              </a:p>
            </p:txBody>
          </p:sp>
          <p:sp>
            <p:nvSpPr>
              <p:cNvPr id="34824" name="Rectangle 10      (向天歌演示原创作品：www.TopPPT.cn)"/>
              <p:cNvSpPr/>
              <p:nvPr/>
            </p:nvSpPr>
            <p:spPr>
              <a:xfrm>
                <a:off x="5015880" y="6190572"/>
                <a:ext cx="2914123" cy="370867"/>
              </a:xfrm>
              <a:prstGeom prst="rect">
                <a:avLst/>
              </a:prstGeom>
              <a:noFill/>
              <a:ln w="9525">
                <a:noFill/>
              </a:ln>
            </p:spPr>
            <p:txBody>
              <a:bodyPr wrap="none">
                <a:spAutoFit/>
              </a:bodyPr>
              <a:lstStyle/>
              <a:p>
                <a:pPr lvl="0" eaLnBrk="1" hangingPunct="1"/>
                <a:r>
                  <a:rPr lang="en-US" altLang="zh-CN" sz="1600" dirty="0">
                    <a:solidFill>
                      <a:srgbClr val="3CA0FE"/>
                    </a:solidFill>
                    <a:latin typeface="微软雅黑" panose="020B0503020204020204" pitchFamily="34" charset="-122"/>
                    <a:ea typeface="微软雅黑" panose="020B0503020204020204" pitchFamily="34" charset="-122"/>
                  </a:rPr>
                  <a:t>WWW.WEIXINIDC.COM</a:t>
                </a:r>
                <a:endParaRPr lang="en-US" altLang="zh-CN" sz="1600" dirty="0">
                  <a:solidFill>
                    <a:srgbClr val="3CA0FE"/>
                  </a:solidFill>
                  <a:latin typeface="微软雅黑" panose="020B0503020204020204" pitchFamily="34" charset="-122"/>
                  <a:ea typeface="微软雅黑" panose="020B0503020204020204" pitchFamily="34" charset="-122"/>
                </a:endParaRPr>
              </a:p>
            </p:txBody>
          </p:sp>
        </p:grpSp>
      </p:grpSp>
      <p:pic>
        <p:nvPicPr>
          <p:cNvPr id="3" name="图片 2" descr="logo加商标"/>
          <p:cNvPicPr>
            <a:picLocks noChangeAspect="1"/>
          </p:cNvPicPr>
          <p:nvPr/>
        </p:nvPicPr>
        <p:blipFill>
          <a:blip r:embed="rId2" cstate="print"/>
          <a:stretch>
            <a:fillRect/>
          </a:stretch>
        </p:blipFill>
        <p:spPr>
          <a:xfrm>
            <a:off x="3573780" y="5852795"/>
            <a:ext cx="1520825" cy="826135"/>
          </a:xfrm>
          <a:prstGeom prst="rect">
            <a:avLst/>
          </a:prstGeom>
        </p:spPr>
      </p:pic>
      <p:sp>
        <p:nvSpPr>
          <p:cNvPr id="8" name="文本框 7"/>
          <p:cNvSpPr txBox="1"/>
          <p:nvPr/>
        </p:nvSpPr>
        <p:spPr>
          <a:xfrm>
            <a:off x="4023995" y="389255"/>
            <a:ext cx="4485005" cy="365760"/>
          </a:xfrm>
          <a:prstGeom prst="rect">
            <a:avLst/>
          </a:prstGeom>
          <a:solidFill>
            <a:schemeClr val="accent5"/>
          </a:solidFill>
        </p:spPr>
        <p:txBody>
          <a:bodyPr wrap="square" rtlCol="0">
            <a:spAutoFit/>
          </a:bodyPr>
          <a:lstStyle/>
          <a:p>
            <a:pPr algn="ctr"/>
            <a:r>
              <a:rPr lang="zh-CN" altLang="en-US">
                <a:solidFill>
                  <a:schemeClr val="bg1"/>
                </a:solidFill>
                <a:latin typeface="楷体" panose="02010609060101010101" charset="-122"/>
                <a:ea typeface="楷体" panose="02010609060101010101" charset="-122"/>
              </a:rPr>
              <a:t>华联信</a:t>
            </a:r>
            <a:r>
              <a:rPr lang="en-US" altLang="zh-CN">
                <a:solidFill>
                  <a:schemeClr val="bg1"/>
                </a:solidFill>
                <a:latin typeface="楷体" panose="02010609060101010101" charset="-122"/>
                <a:ea typeface="楷体" panose="02010609060101010101" charset="-122"/>
              </a:rPr>
              <a:t>——</a:t>
            </a:r>
            <a:r>
              <a:rPr lang="zh-CN" altLang="en-US">
                <a:solidFill>
                  <a:schemeClr val="bg1"/>
                </a:solidFill>
                <a:latin typeface="楷体" panose="02010609060101010101" charset="-122"/>
                <a:ea typeface="楷体" panose="02010609060101010101" charset="-122"/>
              </a:rPr>
              <a:t>做中华联合信息的桥梁！</a:t>
            </a:r>
            <a:endParaRPr lang="zh-CN" altLang="en-US">
              <a:solidFill>
                <a:schemeClr val="bg1"/>
              </a:solidFill>
              <a:latin typeface="楷体" panose="02010609060101010101" charset="-122"/>
              <a:ea typeface="楷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圆角矩形 2"/>
          <p:cNvSpPr/>
          <p:nvPr>
            <p:custDataLst>
              <p:tags r:id="rId1"/>
            </p:custDataLst>
          </p:nvPr>
        </p:nvSpPr>
        <p:spPr bwMode="auto">
          <a:xfrm>
            <a:off x="6737184" y="1456861"/>
            <a:ext cx="3802660" cy="4500674"/>
          </a:xfrm>
          <a:custGeom>
            <a:avLst/>
            <a:gdLst>
              <a:gd name="T0" fmla="*/ 0 w 2892487"/>
              <a:gd name="T1" fmla="*/ 0 h 1089046"/>
              <a:gd name="T2" fmla="*/ 3727023 w 2892487"/>
              <a:gd name="T3" fmla="*/ 0 h 1089046"/>
              <a:gd name="T4" fmla="*/ 3802063 w 2892487"/>
              <a:gd name="T5" fmla="*/ 217945 h 1089046"/>
              <a:gd name="T6" fmla="*/ 3802063 w 2892487"/>
              <a:gd name="T7" fmla="*/ 3939717 h 1089046"/>
              <a:gd name="T8" fmla="*/ 3727023 w 2892487"/>
              <a:gd name="T9" fmla="*/ 4157662 h 1089046"/>
              <a:gd name="T10" fmla="*/ 0 w 2892487"/>
              <a:gd name="T11" fmla="*/ 4157662 h 1089046"/>
              <a:gd name="T12" fmla="*/ 0 60000 65536"/>
              <a:gd name="T13" fmla="*/ 0 60000 65536"/>
              <a:gd name="T14" fmla="*/ 0 60000 65536"/>
              <a:gd name="T15" fmla="*/ 0 60000 65536"/>
              <a:gd name="T16" fmla="*/ 0 60000 65536"/>
              <a:gd name="T17" fmla="*/ 0 60000 65536"/>
              <a:gd name="T18" fmla="*/ 0 w 2892487"/>
              <a:gd name="T19" fmla="*/ 0 h 1089046"/>
              <a:gd name="T20" fmla="*/ 2892487 w 2892487"/>
              <a:gd name="T21" fmla="*/ 1089046 h 1089046"/>
            </a:gdLst>
            <a:ahLst/>
            <a:cxnLst>
              <a:cxn ang="T12">
                <a:pos x="T0" y="T1"/>
              </a:cxn>
              <a:cxn ang="T13">
                <a:pos x="T2" y="T3"/>
              </a:cxn>
              <a:cxn ang="T14">
                <a:pos x="T4" y="T5"/>
              </a:cxn>
              <a:cxn ang="T15">
                <a:pos x="T6" y="T7"/>
              </a:cxn>
              <a:cxn ang="T16">
                <a:pos x="T8" y="T9"/>
              </a:cxn>
              <a:cxn ang="T17">
                <a:pos x="T10" y="T11"/>
              </a:cxn>
            </a:cxnLst>
            <a:rect l="T18" t="T19" r="T20" b="T21"/>
            <a:pathLst>
              <a:path w="2892487" h="1089046">
                <a:moveTo>
                  <a:pt x="0" y="0"/>
                </a:moveTo>
                <a:lnTo>
                  <a:pt x="2835399" y="0"/>
                </a:lnTo>
                <a:cubicBezTo>
                  <a:pt x="2866928" y="0"/>
                  <a:pt x="2892487" y="25559"/>
                  <a:pt x="2892487" y="57088"/>
                </a:cubicBezTo>
                <a:lnTo>
                  <a:pt x="2892487" y="1031958"/>
                </a:lnTo>
                <a:cubicBezTo>
                  <a:pt x="2892487" y="1063487"/>
                  <a:pt x="2866928" y="1089046"/>
                  <a:pt x="2835399" y="1089046"/>
                </a:cubicBezTo>
                <a:lnTo>
                  <a:pt x="0" y="1089046"/>
                </a:lnTo>
              </a:path>
            </a:pathLst>
          </a:custGeom>
          <a:noFill/>
          <a:ln w="12700" cmpd="sng">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wrap="square" lIns="107972" tIns="107972" rIns="107972" bIns="107972" anchor="ctr">
            <a:normAutofit/>
          </a:bodyPr>
          <a:lstStyle>
            <a:lvl1pPr algn="just">
              <a:lnSpc>
                <a:spcPct val="110000"/>
              </a:lnSpc>
              <a:spcBef>
                <a:spcPts val="1800"/>
              </a:spcBef>
              <a:buClr>
                <a:srgbClr val="7DA44B"/>
              </a:buClr>
              <a:buSzPct val="100000"/>
              <a:buFont typeface="Webdings" panose="05030102010509060703" pitchFamily="18" charset="2"/>
              <a:buChar char="Ë"/>
              <a:defRPr sz="2400">
                <a:solidFill>
                  <a:srgbClr val="227577"/>
                </a:solidFill>
                <a:latin typeface="Arial" panose="020B0604020202020204" pitchFamily="34" charset="0"/>
                <a:ea typeface="黑体" panose="02010609060101010101" pitchFamily="49" charset="-122"/>
              </a:defRPr>
            </a:lvl1pPr>
            <a:lvl2pPr marL="742950" indent="-285750" algn="just">
              <a:lnSpc>
                <a:spcPct val="130000"/>
              </a:lnSpc>
              <a:spcAft>
                <a:spcPts val="600"/>
              </a:spcAft>
              <a:buClr>
                <a:srgbClr val="83BBDD"/>
              </a:buClr>
              <a:buFont typeface="幼圆" pitchFamily="49" charset="-122"/>
              <a:buChar char=" "/>
              <a:defRPr sz="2000">
                <a:solidFill>
                  <a:srgbClr val="7D7D7D"/>
                </a:solidFill>
                <a:latin typeface="幼圆"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9pPr>
          </a:lstStyle>
          <a:p>
            <a:pPr eaLnBrk="1" hangingPunct="1">
              <a:lnSpc>
                <a:spcPct val="130000"/>
              </a:lnSpc>
              <a:spcBef>
                <a:spcPct val="0"/>
              </a:spcBef>
              <a:buClrTx/>
              <a:buSzTx/>
              <a:buNone/>
            </a:pPr>
            <a:r>
              <a:rPr lang="en-US" altLang="zh-CN" sz="1800" b="1" smtClean="0">
                <a:solidFill>
                  <a:schemeClr val="accent3">
                    <a:lumMod val="50000"/>
                  </a:schemeClr>
                </a:solidFill>
                <a:latin typeface="+mn-lt"/>
                <a:ea typeface="+mn-ea"/>
              </a:rPr>
              <a:t>惠阳  HUI YANG</a:t>
            </a:r>
            <a:endParaRPr lang="en-US" altLang="zh-CN" sz="1800" b="1" smtClean="0">
              <a:solidFill>
                <a:schemeClr val="accent3">
                  <a:lumMod val="50000"/>
                </a:schemeClr>
              </a:solidFill>
              <a:latin typeface="+mn-lt"/>
              <a:ea typeface="+mn-ea"/>
            </a:endParaRPr>
          </a:p>
          <a:p>
            <a:pPr eaLnBrk="1" hangingPunct="1">
              <a:lnSpc>
                <a:spcPct val="130000"/>
              </a:lnSpc>
              <a:spcBef>
                <a:spcPct val="0"/>
              </a:spcBef>
              <a:buClrTx/>
              <a:buSzTx/>
              <a:buNone/>
            </a:pPr>
            <a:endParaRPr lang="en-US" altLang="zh-CN" sz="1800" b="1"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服务电话： 0752-3350178</a:t>
            </a:r>
            <a:endParaRPr lang="en-US" altLang="zh-CN" sz="1800"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服务监督： 400-000-0752</a:t>
            </a:r>
            <a:endParaRPr lang="en-US" altLang="zh-CN" sz="1800"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电子邮箱： admin@hualianxin.com</a:t>
            </a:r>
            <a:endParaRPr lang="en-US" altLang="zh-CN" sz="1800" smtClean="0">
              <a:solidFill>
                <a:schemeClr val="accent3">
                  <a:lumMod val="50000"/>
                </a:schemeClr>
              </a:solidFill>
              <a:latin typeface="+mn-lt"/>
              <a:ea typeface="+mn-ea"/>
            </a:endParaRPr>
          </a:p>
          <a:p>
            <a:pPr eaLnBrk="1" hangingPunct="1">
              <a:lnSpc>
                <a:spcPct val="130000"/>
              </a:lnSpc>
              <a:spcBef>
                <a:spcPct val="0"/>
              </a:spcBef>
              <a:buClrTx/>
              <a:buSzTx/>
              <a:buNone/>
            </a:pPr>
            <a:r>
              <a:rPr lang="zh-CN" altLang="en-US" sz="1800" smtClean="0">
                <a:solidFill>
                  <a:schemeClr val="accent3">
                    <a:lumMod val="50000"/>
                  </a:schemeClr>
                </a:solidFill>
                <a:latin typeface="+mn-lt"/>
                <a:ea typeface="+mn-ea"/>
              </a:rPr>
              <a:t>渠道专员：2387007121（联系</a:t>
            </a:r>
            <a:r>
              <a:rPr lang="en-US" altLang="zh-CN" sz="1800" smtClean="0">
                <a:solidFill>
                  <a:schemeClr val="accent3">
                    <a:lumMod val="50000"/>
                  </a:schemeClr>
                </a:solidFill>
                <a:latin typeface="+mn-lt"/>
                <a:ea typeface="+mn-ea"/>
              </a:rPr>
              <a:t>QQ</a:t>
            </a:r>
            <a:r>
              <a:rPr lang="zh-CN" altLang="en-US" sz="1800" smtClean="0">
                <a:solidFill>
                  <a:schemeClr val="accent3">
                    <a:lumMod val="50000"/>
                  </a:schemeClr>
                </a:solidFill>
                <a:latin typeface="+mn-lt"/>
                <a:ea typeface="+mn-ea"/>
              </a:rPr>
              <a:t>）</a:t>
            </a:r>
            <a:endParaRPr lang="zh-CN" altLang="en-US" sz="1800"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公司地址： 惠阳区淡水金惠大道景茂国际大厦15楼（天虹旁边）</a:t>
            </a:r>
            <a:endParaRPr lang="en-US" altLang="zh-CN" sz="1800" smtClean="0">
              <a:solidFill>
                <a:schemeClr val="accent3">
                  <a:lumMod val="50000"/>
                </a:schemeClr>
              </a:solidFill>
              <a:latin typeface="+mn-lt"/>
              <a:ea typeface="+mn-ea"/>
            </a:endParaRPr>
          </a:p>
        </p:txBody>
      </p:sp>
      <p:sp>
        <p:nvSpPr>
          <p:cNvPr id="35844" name="圆角矩形 3"/>
          <p:cNvSpPr/>
          <p:nvPr>
            <p:custDataLst>
              <p:tags r:id="rId2"/>
            </p:custDataLst>
          </p:nvPr>
        </p:nvSpPr>
        <p:spPr bwMode="auto">
          <a:xfrm>
            <a:off x="1656919" y="1528616"/>
            <a:ext cx="3796311" cy="4500674"/>
          </a:xfrm>
          <a:custGeom>
            <a:avLst/>
            <a:gdLst>
              <a:gd name="T0" fmla="*/ 3797300 w 2890900"/>
              <a:gd name="T1" fmla="*/ 4157662 h 1089046"/>
              <a:gd name="T2" fmla="*/ 74987 w 2890900"/>
              <a:gd name="T3" fmla="*/ 4157662 h 1089046"/>
              <a:gd name="T4" fmla="*/ 0 w 2890900"/>
              <a:gd name="T5" fmla="*/ 3939717 h 1089046"/>
              <a:gd name="T6" fmla="*/ 0 w 2890900"/>
              <a:gd name="T7" fmla="*/ 217945 h 1089046"/>
              <a:gd name="T8" fmla="*/ 74987 w 2890900"/>
              <a:gd name="T9" fmla="*/ 0 h 1089046"/>
              <a:gd name="T10" fmla="*/ 3797300 w 2890900"/>
              <a:gd name="T11" fmla="*/ 0 h 1089046"/>
              <a:gd name="T12" fmla="*/ 0 60000 65536"/>
              <a:gd name="T13" fmla="*/ 0 60000 65536"/>
              <a:gd name="T14" fmla="*/ 0 60000 65536"/>
              <a:gd name="T15" fmla="*/ 0 60000 65536"/>
              <a:gd name="T16" fmla="*/ 0 60000 65536"/>
              <a:gd name="T17" fmla="*/ 0 60000 65536"/>
              <a:gd name="T18" fmla="*/ 0 w 2890900"/>
              <a:gd name="T19" fmla="*/ 0 h 1089046"/>
              <a:gd name="T20" fmla="*/ 2890900 w 2890900"/>
              <a:gd name="T21" fmla="*/ 1089046 h 1089046"/>
            </a:gdLst>
            <a:ahLst/>
            <a:cxnLst>
              <a:cxn ang="T12">
                <a:pos x="T0" y="T1"/>
              </a:cxn>
              <a:cxn ang="T13">
                <a:pos x="T2" y="T3"/>
              </a:cxn>
              <a:cxn ang="T14">
                <a:pos x="T4" y="T5"/>
              </a:cxn>
              <a:cxn ang="T15">
                <a:pos x="T6" y="T7"/>
              </a:cxn>
              <a:cxn ang="T16">
                <a:pos x="T8" y="T9"/>
              </a:cxn>
              <a:cxn ang="T17">
                <a:pos x="T10" y="T11"/>
              </a:cxn>
            </a:cxnLst>
            <a:rect l="T18" t="T19" r="T20" b="T21"/>
            <a:pathLst>
              <a:path w="2890900" h="1089046">
                <a:moveTo>
                  <a:pt x="2890900" y="1089046"/>
                </a:moveTo>
                <a:lnTo>
                  <a:pt x="57088" y="1089046"/>
                </a:lnTo>
                <a:cubicBezTo>
                  <a:pt x="25559" y="1089046"/>
                  <a:pt x="0" y="1063487"/>
                  <a:pt x="0" y="1031958"/>
                </a:cubicBezTo>
                <a:lnTo>
                  <a:pt x="0" y="57088"/>
                </a:lnTo>
                <a:cubicBezTo>
                  <a:pt x="0" y="25559"/>
                  <a:pt x="25559" y="0"/>
                  <a:pt x="57088" y="0"/>
                </a:cubicBezTo>
                <a:lnTo>
                  <a:pt x="2890900" y="0"/>
                </a:lnTo>
              </a:path>
            </a:pathLst>
          </a:custGeom>
          <a:noFill/>
          <a:ln w="12700" cmpd="sng">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wrap="square" lIns="107972" tIns="107972" rIns="107972" bIns="107972" anchor="ctr">
            <a:normAutofit/>
          </a:bodyPr>
          <a:lstStyle>
            <a:lvl1pPr algn="just">
              <a:lnSpc>
                <a:spcPct val="110000"/>
              </a:lnSpc>
              <a:spcBef>
                <a:spcPts val="1800"/>
              </a:spcBef>
              <a:buClr>
                <a:srgbClr val="7DA44B"/>
              </a:buClr>
              <a:buSzPct val="100000"/>
              <a:buFont typeface="Webdings" panose="05030102010509060703" pitchFamily="18" charset="2"/>
              <a:buChar char="Ë"/>
              <a:defRPr sz="2400">
                <a:solidFill>
                  <a:srgbClr val="227577"/>
                </a:solidFill>
                <a:latin typeface="Arial" panose="020B0604020202020204" pitchFamily="34" charset="0"/>
                <a:ea typeface="黑体" panose="02010609060101010101" pitchFamily="49" charset="-122"/>
              </a:defRPr>
            </a:lvl1pPr>
            <a:lvl2pPr marL="742950" indent="-285750" algn="just">
              <a:lnSpc>
                <a:spcPct val="130000"/>
              </a:lnSpc>
              <a:spcAft>
                <a:spcPts val="600"/>
              </a:spcAft>
              <a:buClr>
                <a:srgbClr val="83BBDD"/>
              </a:buClr>
              <a:buFont typeface="幼圆" pitchFamily="49" charset="-122"/>
              <a:buChar char=" "/>
              <a:defRPr sz="2000">
                <a:solidFill>
                  <a:srgbClr val="7D7D7D"/>
                </a:solidFill>
                <a:latin typeface="幼圆"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幼圆"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幼圆"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幼圆"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itchFamily="49" charset="-122"/>
              </a:defRPr>
            </a:lvl9pPr>
          </a:lstStyle>
          <a:p>
            <a:pPr eaLnBrk="1" hangingPunct="1">
              <a:lnSpc>
                <a:spcPct val="130000"/>
              </a:lnSpc>
              <a:spcBef>
                <a:spcPct val="0"/>
              </a:spcBef>
              <a:buClrTx/>
              <a:buSzTx/>
              <a:buNone/>
            </a:pPr>
            <a:r>
              <a:rPr lang="en-US" altLang="zh-CN" sz="1800" b="1" smtClean="0">
                <a:solidFill>
                  <a:schemeClr val="accent3">
                    <a:lumMod val="50000"/>
                  </a:schemeClr>
                </a:solidFill>
                <a:latin typeface="+mn-lt"/>
                <a:ea typeface="+mn-ea"/>
              </a:rPr>
              <a:t>惠州总部  HUI ZHOU</a:t>
            </a:r>
            <a:endParaRPr lang="en-US" altLang="zh-CN" sz="1800" b="1" smtClean="0">
              <a:solidFill>
                <a:schemeClr val="accent3">
                  <a:lumMod val="50000"/>
                </a:schemeClr>
              </a:solidFill>
              <a:latin typeface="+mn-lt"/>
              <a:ea typeface="+mn-ea"/>
            </a:endParaRPr>
          </a:p>
          <a:p>
            <a:pPr eaLnBrk="1" hangingPunct="1">
              <a:lnSpc>
                <a:spcPct val="130000"/>
              </a:lnSpc>
              <a:spcBef>
                <a:spcPct val="0"/>
              </a:spcBef>
              <a:buClrTx/>
              <a:buSzTx/>
              <a:buNone/>
            </a:pPr>
            <a:endParaRPr lang="en-US" altLang="zh-CN" sz="1800"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服务电话： 0752-2581678 2163231</a:t>
            </a:r>
            <a:endParaRPr lang="en-US" altLang="zh-CN" sz="1800"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服务监督： 400-000-0752</a:t>
            </a:r>
            <a:endParaRPr lang="en-US" altLang="zh-CN" sz="1800" smtClean="0">
              <a:solidFill>
                <a:schemeClr val="accent3">
                  <a:lumMod val="50000"/>
                </a:schemeClr>
              </a:solidFill>
              <a:latin typeface="+mn-lt"/>
              <a:ea typeface="+mn-ea"/>
            </a:endParaRPr>
          </a:p>
          <a:p>
            <a:pPr eaLnBrk="1" hangingPunct="1">
              <a:lnSpc>
                <a:spcPct val="130000"/>
              </a:lnSpc>
              <a:spcBef>
                <a:spcPct val="0"/>
              </a:spcBef>
              <a:buClrTx/>
              <a:buSzTx/>
              <a:buNone/>
            </a:pPr>
            <a:r>
              <a:rPr lang="zh-CN" altLang="en-US" sz="1800" smtClean="0">
                <a:solidFill>
                  <a:schemeClr val="accent3">
                    <a:lumMod val="50000"/>
                  </a:schemeClr>
                </a:solidFill>
                <a:latin typeface="+mn-lt"/>
                <a:ea typeface="+mn-ea"/>
              </a:rPr>
              <a:t>渠道专员：1564290793   344745017</a:t>
            </a:r>
            <a:endParaRPr lang="zh-CN" altLang="en-US" sz="1800"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电子邮箱： admin@hualianxin.com</a:t>
            </a:r>
            <a:endParaRPr lang="en-US" altLang="zh-CN" sz="1800" smtClean="0">
              <a:solidFill>
                <a:schemeClr val="accent3">
                  <a:lumMod val="50000"/>
                </a:schemeClr>
              </a:solidFill>
              <a:latin typeface="+mn-lt"/>
              <a:ea typeface="+mn-ea"/>
            </a:endParaRPr>
          </a:p>
          <a:p>
            <a:pPr eaLnBrk="1" hangingPunct="1">
              <a:lnSpc>
                <a:spcPct val="130000"/>
              </a:lnSpc>
              <a:spcBef>
                <a:spcPct val="0"/>
              </a:spcBef>
              <a:buClrTx/>
              <a:buSzTx/>
              <a:buNone/>
            </a:pPr>
            <a:r>
              <a:rPr lang="en-US" altLang="zh-CN" sz="1800" smtClean="0">
                <a:solidFill>
                  <a:schemeClr val="accent3">
                    <a:lumMod val="50000"/>
                  </a:schemeClr>
                </a:solidFill>
                <a:latin typeface="+mn-lt"/>
                <a:ea typeface="+mn-ea"/>
              </a:rPr>
              <a:t>公司地址：麦地路69号达利大厦19楼（人人乐对面）</a:t>
            </a:r>
            <a:endParaRPr lang="en-US" altLang="zh-CN" sz="1800" smtClean="0">
              <a:solidFill>
                <a:schemeClr val="accent3">
                  <a:lumMod val="50000"/>
                </a:schemeClr>
              </a:solidFill>
              <a:latin typeface="+mn-lt"/>
              <a:ea typeface="+mn-ea"/>
            </a:endParaRPr>
          </a:p>
        </p:txBody>
      </p:sp>
      <p:sp>
        <p:nvSpPr>
          <p:cNvPr id="3" name="文本框 2"/>
          <p:cNvSpPr txBox="1"/>
          <p:nvPr>
            <p:custDataLst>
              <p:tags r:id="rId3"/>
            </p:custDataLst>
          </p:nvPr>
        </p:nvSpPr>
        <p:spPr>
          <a:xfrm>
            <a:off x="625313" y="260351"/>
            <a:ext cx="1097311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lvl1pPr fontAlgn="base">
              <a:spcBef>
                <a:spcPct val="0"/>
              </a:spcBef>
              <a:spcAft>
                <a:spcPct val="0"/>
              </a:spcAft>
              <a:defRPr baseline="0">
                <a:solidFill>
                  <a:schemeClr val="accent1">
                    <a:lumMod val="75000"/>
                  </a:schemeClr>
                </a:solidFill>
                <a:latin typeface="+mj-lt"/>
                <a:ea typeface="+mj-ea"/>
                <a:cs typeface="+mj-cs"/>
              </a:defRPr>
            </a:lvl1pPr>
            <a:lvl2pPr fontAlgn="base">
              <a:spcBef>
                <a:spcPct val="0"/>
              </a:spcBef>
              <a:spcAft>
                <a:spcPct val="0"/>
              </a:spcAft>
              <a:defRPr>
                <a:solidFill>
                  <a:schemeClr val="accent1"/>
                </a:solidFill>
                <a:latin typeface="Arial Black" panose="020B0A04020102020204" pitchFamily="34" charset="0"/>
                <a:ea typeface="微软雅黑" panose="020B0503020204020204" pitchFamily="34" charset="-122"/>
                <a:cs typeface="宋体" panose="02010600030101010101" pitchFamily="2" charset="-122"/>
              </a:defRPr>
            </a:lvl2pPr>
            <a:lvl3pPr fontAlgn="base">
              <a:spcBef>
                <a:spcPct val="0"/>
              </a:spcBef>
              <a:spcAft>
                <a:spcPct val="0"/>
              </a:spcAft>
              <a:defRPr>
                <a:solidFill>
                  <a:schemeClr val="accent1"/>
                </a:solidFill>
                <a:latin typeface="Arial Black" panose="020B0A04020102020204" pitchFamily="34" charset="0"/>
                <a:ea typeface="微软雅黑" panose="020B0503020204020204" pitchFamily="34" charset="-122"/>
                <a:cs typeface="宋体" panose="02010600030101010101" pitchFamily="2" charset="-122"/>
              </a:defRPr>
            </a:lvl3pPr>
            <a:lvl4pPr fontAlgn="base">
              <a:spcBef>
                <a:spcPct val="0"/>
              </a:spcBef>
              <a:spcAft>
                <a:spcPct val="0"/>
              </a:spcAft>
              <a:defRPr>
                <a:solidFill>
                  <a:schemeClr val="accent1"/>
                </a:solidFill>
                <a:latin typeface="Arial Black" panose="020B0A04020102020204" pitchFamily="34" charset="0"/>
                <a:ea typeface="微软雅黑" panose="020B0503020204020204" pitchFamily="34" charset="-122"/>
                <a:cs typeface="宋体" panose="02010600030101010101" pitchFamily="2" charset="-122"/>
              </a:defRPr>
            </a:lvl4pPr>
            <a:lvl5pPr fontAlgn="base">
              <a:spcBef>
                <a:spcPct val="0"/>
              </a:spcBef>
              <a:spcAft>
                <a:spcPct val="0"/>
              </a:spcAft>
              <a:defRPr>
                <a:solidFill>
                  <a:schemeClr val="accent1"/>
                </a:solidFill>
                <a:latin typeface="Arial Black" panose="020B0A04020102020204" pitchFamily="34" charset="0"/>
                <a:ea typeface="微软雅黑" panose="020B0503020204020204" pitchFamily="34" charset="-122"/>
                <a:cs typeface="宋体" panose="02010600030101010101" pitchFamily="2" charset="-122"/>
              </a:defRPr>
            </a:lvl5pPr>
            <a:lvl6pPr marL="457200" fontAlgn="base">
              <a:spcBef>
                <a:spcPct val="0"/>
              </a:spcBef>
              <a:spcAft>
                <a:spcPct val="0"/>
              </a:spcAft>
              <a:defRPr>
                <a:solidFill>
                  <a:schemeClr val="tx2"/>
                </a:solidFill>
                <a:latin typeface="Arial" panose="020B0604020202020204" pitchFamily="34" charset="0"/>
                <a:ea typeface="微软雅黑" panose="020B0503020204020204" pitchFamily="34" charset="-122"/>
                <a:cs typeface="宋体" panose="02010600030101010101" pitchFamily="2" charset="-122"/>
              </a:defRPr>
            </a:lvl6pPr>
            <a:lvl7pPr marL="914400" fontAlgn="base">
              <a:spcBef>
                <a:spcPct val="0"/>
              </a:spcBef>
              <a:spcAft>
                <a:spcPct val="0"/>
              </a:spcAft>
              <a:defRPr>
                <a:solidFill>
                  <a:schemeClr val="tx2"/>
                </a:solidFill>
                <a:latin typeface="Arial" panose="020B0604020202020204" pitchFamily="34" charset="0"/>
                <a:ea typeface="微软雅黑" panose="020B0503020204020204" pitchFamily="34" charset="-122"/>
                <a:cs typeface="宋体" panose="02010600030101010101" pitchFamily="2" charset="-122"/>
              </a:defRPr>
            </a:lvl7pPr>
            <a:lvl8pPr marL="1370965" fontAlgn="base">
              <a:spcBef>
                <a:spcPct val="0"/>
              </a:spcBef>
              <a:spcAft>
                <a:spcPct val="0"/>
              </a:spcAft>
              <a:defRPr>
                <a:solidFill>
                  <a:schemeClr val="tx2"/>
                </a:solidFill>
                <a:latin typeface="Arial" panose="020B0604020202020204" pitchFamily="34" charset="0"/>
                <a:ea typeface="微软雅黑" panose="020B0503020204020204" pitchFamily="34" charset="-122"/>
                <a:cs typeface="宋体" panose="02010600030101010101" pitchFamily="2" charset="-122"/>
              </a:defRPr>
            </a:lvl8pPr>
            <a:lvl9pPr marL="1828165" fontAlgn="base">
              <a:spcBef>
                <a:spcPct val="0"/>
              </a:spcBef>
              <a:spcAft>
                <a:spcPct val="0"/>
              </a:spcAft>
              <a:defRPr>
                <a:solidFill>
                  <a:schemeClr val="tx2"/>
                </a:solidFill>
                <a:latin typeface="Arial" panose="020B0604020202020204" pitchFamily="34" charset="0"/>
                <a:ea typeface="微软雅黑" panose="020B0503020204020204" pitchFamily="34" charset="-122"/>
                <a:cs typeface="宋体" panose="02010600030101010101" pitchFamily="2" charset="-122"/>
              </a:defRPr>
            </a:lvl9pPr>
          </a:lstStyle>
          <a:p>
            <a:r>
              <a:rPr lang="zh-CN" altLang="en-US" sz="2400">
                <a:solidFill>
                  <a:schemeClr val="tx1"/>
                </a:solidFill>
                <a:latin typeface="微软雅黑" panose="020B0503020204020204" pitchFamily="34" charset="-122"/>
                <a:ea typeface="微软雅黑" panose="020B0503020204020204" pitchFamily="34" charset="-122"/>
              </a:rPr>
              <a:t>联系华联信</a:t>
            </a:r>
            <a:endParaRPr lang="zh-CN" altLang="en-US" sz="2400">
              <a:solidFill>
                <a:schemeClr val="tx1"/>
              </a:solidFill>
              <a:latin typeface="微软雅黑" panose="020B0503020204020204" pitchFamily="34" charset="-122"/>
              <a:ea typeface="微软雅黑" panose="020B0503020204020204" pitchFamily="34" charset="-122"/>
            </a:endParaRPr>
          </a:p>
        </p:txBody>
      </p:sp>
      <p:pic>
        <p:nvPicPr>
          <p:cNvPr id="2" name="图片 1" descr="logo加商标"/>
          <p:cNvPicPr>
            <a:picLocks noChangeAspect="1"/>
          </p:cNvPicPr>
          <p:nvPr/>
        </p:nvPicPr>
        <p:blipFill>
          <a:blip r:embed="rId4" cstate="print"/>
          <a:stretch>
            <a:fillRect/>
          </a:stretch>
        </p:blipFill>
        <p:spPr>
          <a:xfrm>
            <a:off x="5351780" y="1113155"/>
            <a:ext cx="1520825" cy="826135"/>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149" name="TextBox 6      (向天歌演示原创作品：www.TopPPT.cn)"/>
          <p:cNvSpPr txBox="1"/>
          <p:nvPr/>
        </p:nvSpPr>
        <p:spPr>
          <a:xfrm>
            <a:off x="681038" y="304800"/>
            <a:ext cx="877887" cy="460375"/>
          </a:xfrm>
          <a:prstGeom prst="rect">
            <a:avLst/>
          </a:prstGeom>
          <a:noFill/>
          <a:ln w="9525">
            <a:noFill/>
          </a:ln>
        </p:spPr>
        <p:txBody>
          <a:bodyPr>
            <a:spAutoFit/>
          </a:bodyPr>
          <a:lstStyle/>
          <a:p>
            <a:pPr lvl="0" eaLnBrk="1" hangingPunct="1"/>
            <a:r>
              <a:rPr lang="zh-CN" altLang="en-US" sz="2400" b="1" dirty="0">
                <a:latin typeface="微软雅黑" panose="020B0503020204020204" pitchFamily="34" charset="-122"/>
                <a:ea typeface="微软雅黑" panose="020B0503020204020204" pitchFamily="34" charset="-122"/>
              </a:rPr>
              <a:t>目录</a:t>
            </a:r>
            <a:endParaRPr lang="zh-CN" altLang="en-US" sz="2400" b="1" dirty="0">
              <a:latin typeface="微软雅黑" panose="020B0503020204020204" pitchFamily="34" charset="-122"/>
              <a:ea typeface="微软雅黑" panose="020B0503020204020204" pitchFamily="34" charset="-122"/>
            </a:endParaRPr>
          </a:p>
        </p:txBody>
      </p:sp>
      <p:pic>
        <p:nvPicPr>
          <p:cNvPr id="6150" name="Picture 15      (向天歌演示原创作品：www.TopPPT.cn)"/>
          <p:cNvPicPr>
            <a:picLocks noChangeAspect="1"/>
          </p:cNvPicPr>
          <p:nvPr/>
        </p:nvPicPr>
        <p:blipFill>
          <a:blip r:embed="rId1" cstate="print"/>
          <a:stretch>
            <a:fillRect/>
          </a:stretch>
        </p:blipFill>
        <p:spPr>
          <a:xfrm>
            <a:off x="1055688" y="1628775"/>
            <a:ext cx="6024562" cy="4257675"/>
          </a:xfrm>
          <a:prstGeom prst="rect">
            <a:avLst/>
          </a:prstGeom>
          <a:noFill/>
          <a:ln w="9525">
            <a:noFill/>
          </a:ln>
        </p:spPr>
      </p:pic>
      <p:sp>
        <p:nvSpPr>
          <p:cNvPr id="17" name="Rectangle 16      (向天歌演示原创作品：www.TopPPT.cn)"/>
          <p:cNvSpPr/>
          <p:nvPr/>
        </p:nvSpPr>
        <p:spPr>
          <a:xfrm>
            <a:off x="7159625" y="16287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 name="Rectangle 17      (向天歌演示原创作品：www.TopPPT.cn)"/>
          <p:cNvSpPr/>
          <p:nvPr/>
        </p:nvSpPr>
        <p:spPr>
          <a:xfrm>
            <a:off x="7159625" y="24923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9" name="Rectangle 8      (向天歌演示原创作品：www.TopPPT.cn)"/>
          <p:cNvSpPr/>
          <p:nvPr/>
        </p:nvSpPr>
        <p:spPr>
          <a:xfrm>
            <a:off x="7159625" y="336232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 name="Rectangle 9      (向天歌演示原创作品：www.TopPPT.cn)"/>
          <p:cNvSpPr/>
          <p:nvPr/>
        </p:nvSpPr>
        <p:spPr>
          <a:xfrm>
            <a:off x="7164388" y="4230688"/>
            <a:ext cx="3889375"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1" name="Rectangle 10      (向天歌演示原创作品：www.TopPPT.cn)"/>
          <p:cNvSpPr/>
          <p:nvPr/>
        </p:nvSpPr>
        <p:spPr>
          <a:xfrm>
            <a:off x="7170738" y="5094288"/>
            <a:ext cx="3889375"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 name="Rectangle 1      (向天歌演示原创作品：www.TopPPT.cn)"/>
          <p:cNvSpPr/>
          <p:nvPr/>
        </p:nvSpPr>
        <p:spPr>
          <a:xfrm>
            <a:off x="7154863" y="1628775"/>
            <a:ext cx="868363"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3" name="Rectangle 12      (向天歌演示原创作品：www.TopPPT.cn)"/>
          <p:cNvSpPr/>
          <p:nvPr/>
        </p:nvSpPr>
        <p:spPr>
          <a:xfrm>
            <a:off x="7156450" y="2492375"/>
            <a:ext cx="868363"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4" name="Rectangle 13      (向天歌演示原创作品：www.TopPPT.cn)"/>
          <p:cNvSpPr/>
          <p:nvPr/>
        </p:nvSpPr>
        <p:spPr>
          <a:xfrm>
            <a:off x="7154863" y="3362325"/>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5" name="Rectangle 14      (向天歌演示原创作品：www.TopPPT.cn)"/>
          <p:cNvSpPr/>
          <p:nvPr/>
        </p:nvSpPr>
        <p:spPr>
          <a:xfrm>
            <a:off x="7164388" y="4230688"/>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9" name="Rectangle 18      (向天歌演示原创作品：www.TopPPT.cn)"/>
          <p:cNvSpPr/>
          <p:nvPr/>
        </p:nvSpPr>
        <p:spPr>
          <a:xfrm>
            <a:off x="7164388" y="5081588"/>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161" name="TextBox 21      (向天歌演示原创作品：www.TopPPT.cn)"/>
          <p:cNvSpPr txBox="1"/>
          <p:nvPr/>
        </p:nvSpPr>
        <p:spPr>
          <a:xfrm>
            <a:off x="8543925" y="1831975"/>
            <a:ext cx="2089150" cy="483235"/>
          </a:xfrm>
          <a:prstGeom prst="rect">
            <a:avLst/>
          </a:prstGeom>
          <a:noFill/>
          <a:ln w="9525">
            <a:noFill/>
          </a:ln>
        </p:spPr>
        <p:txBody>
          <a:bodyPr>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市场前景概述</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41" name="Group 40      (向天歌演示原创作品：www.TopPPT.cn)"/>
          <p:cNvGrpSpPr/>
          <p:nvPr/>
        </p:nvGrpSpPr>
        <p:grpSpPr>
          <a:xfrm>
            <a:off x="7475114" y="5318208"/>
            <a:ext cx="316785" cy="385521"/>
            <a:chOff x="8985250" y="6772276"/>
            <a:chExt cx="168275" cy="204787"/>
          </a:xfrm>
          <a:solidFill>
            <a:srgbClr val="21A3D0"/>
          </a:solidFill>
        </p:grpSpPr>
        <p:sp>
          <p:nvSpPr>
            <p:cNvPr id="39" name="Freeform 599      (向天歌演示原创作品：www.TopPPT.cn)"/>
            <p:cNvSpPr/>
            <p:nvPr/>
          </p:nvSpPr>
          <p:spPr bwMode="auto">
            <a:xfrm>
              <a:off x="9017000" y="6772276"/>
              <a:ext cx="136525" cy="131763"/>
            </a:xfrm>
            <a:custGeom>
              <a:avLst/>
              <a:gdLst>
                <a:gd name="T0" fmla="*/ 185 w 192"/>
                <a:gd name="T1" fmla="*/ 46 h 187"/>
                <a:gd name="T2" fmla="*/ 120 w 192"/>
                <a:gd name="T3" fmla="*/ 50 h 187"/>
                <a:gd name="T4" fmla="*/ 116 w 192"/>
                <a:gd name="T5" fmla="*/ 22 h 187"/>
                <a:gd name="T6" fmla="*/ 0 w 192"/>
                <a:gd name="T7" fmla="*/ 32 h 187"/>
                <a:gd name="T8" fmla="*/ 0 w 192"/>
                <a:gd name="T9" fmla="*/ 165 h 187"/>
                <a:gd name="T10" fmla="*/ 21 w 192"/>
                <a:gd name="T11" fmla="*/ 165 h 187"/>
                <a:gd name="T12" fmla="*/ 98 w 192"/>
                <a:gd name="T13" fmla="*/ 164 h 187"/>
                <a:gd name="T14" fmla="*/ 182 w 192"/>
                <a:gd name="T15" fmla="*/ 168 h 187"/>
                <a:gd name="T16" fmla="*/ 184 w 192"/>
                <a:gd name="T17" fmla="*/ 90 h 187"/>
                <a:gd name="T18" fmla="*/ 185 w 192"/>
                <a:gd name="T19" fmla="*/ 4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87">
                  <a:moveTo>
                    <a:pt x="185" y="46"/>
                  </a:moveTo>
                  <a:cubicBezTo>
                    <a:pt x="185" y="46"/>
                    <a:pt x="143" y="48"/>
                    <a:pt x="120" y="50"/>
                  </a:cubicBezTo>
                  <a:cubicBezTo>
                    <a:pt x="108" y="52"/>
                    <a:pt x="116" y="27"/>
                    <a:pt x="116" y="22"/>
                  </a:cubicBezTo>
                  <a:cubicBezTo>
                    <a:pt x="116" y="0"/>
                    <a:pt x="0" y="32"/>
                    <a:pt x="0" y="32"/>
                  </a:cubicBezTo>
                  <a:cubicBezTo>
                    <a:pt x="0" y="165"/>
                    <a:pt x="0" y="165"/>
                    <a:pt x="0" y="165"/>
                  </a:cubicBezTo>
                  <a:cubicBezTo>
                    <a:pt x="0" y="165"/>
                    <a:pt x="9" y="169"/>
                    <a:pt x="21" y="165"/>
                  </a:cubicBezTo>
                  <a:cubicBezTo>
                    <a:pt x="52" y="153"/>
                    <a:pt x="106" y="136"/>
                    <a:pt x="98" y="164"/>
                  </a:cubicBezTo>
                  <a:cubicBezTo>
                    <a:pt x="90" y="187"/>
                    <a:pt x="182" y="168"/>
                    <a:pt x="182" y="168"/>
                  </a:cubicBezTo>
                  <a:cubicBezTo>
                    <a:pt x="182" y="168"/>
                    <a:pt x="176" y="119"/>
                    <a:pt x="184" y="90"/>
                  </a:cubicBezTo>
                  <a:cubicBezTo>
                    <a:pt x="192" y="62"/>
                    <a:pt x="185" y="46"/>
                    <a:pt x="18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600      (向天歌演示原创作品：www.TopPPT.cn)"/>
            <p:cNvSpPr/>
            <p:nvPr/>
          </p:nvSpPr>
          <p:spPr bwMode="auto">
            <a:xfrm>
              <a:off x="8985250" y="6773863"/>
              <a:ext cx="20637" cy="203200"/>
            </a:xfrm>
            <a:custGeom>
              <a:avLst/>
              <a:gdLst>
                <a:gd name="T0" fmla="*/ 29 w 29"/>
                <a:gd name="T1" fmla="*/ 14 h 287"/>
                <a:gd name="T2" fmla="*/ 14 w 29"/>
                <a:gd name="T3" fmla="*/ 0 h 287"/>
                <a:gd name="T4" fmla="*/ 0 w 29"/>
                <a:gd name="T5" fmla="*/ 14 h 287"/>
                <a:gd name="T6" fmla="*/ 0 w 29"/>
                <a:gd name="T7" fmla="*/ 287 h 287"/>
                <a:gd name="T8" fmla="*/ 29 w 29"/>
                <a:gd name="T9" fmla="*/ 287 h 287"/>
                <a:gd name="T10" fmla="*/ 29 w 29"/>
                <a:gd name="T11" fmla="*/ 14 h 287"/>
              </a:gdLst>
              <a:ahLst/>
              <a:cxnLst>
                <a:cxn ang="0">
                  <a:pos x="T0" y="T1"/>
                </a:cxn>
                <a:cxn ang="0">
                  <a:pos x="T2" y="T3"/>
                </a:cxn>
                <a:cxn ang="0">
                  <a:pos x="T4" y="T5"/>
                </a:cxn>
                <a:cxn ang="0">
                  <a:pos x="T6" y="T7"/>
                </a:cxn>
                <a:cxn ang="0">
                  <a:pos x="T8" y="T9"/>
                </a:cxn>
                <a:cxn ang="0">
                  <a:pos x="T10" y="T11"/>
                </a:cxn>
              </a:cxnLst>
              <a:rect l="0" t="0" r="r" b="b"/>
              <a:pathLst>
                <a:path w="29" h="287">
                  <a:moveTo>
                    <a:pt x="29" y="14"/>
                  </a:moveTo>
                  <a:cubicBezTo>
                    <a:pt x="29" y="7"/>
                    <a:pt x="22" y="0"/>
                    <a:pt x="14" y="0"/>
                  </a:cubicBezTo>
                  <a:cubicBezTo>
                    <a:pt x="7" y="0"/>
                    <a:pt x="0" y="7"/>
                    <a:pt x="0" y="14"/>
                  </a:cubicBezTo>
                  <a:cubicBezTo>
                    <a:pt x="0" y="287"/>
                    <a:pt x="0" y="287"/>
                    <a:pt x="0" y="287"/>
                  </a:cubicBezTo>
                  <a:cubicBezTo>
                    <a:pt x="29" y="287"/>
                    <a:pt x="29" y="287"/>
                    <a:pt x="29" y="287"/>
                  </a:cubicBezTo>
                  <a:lnTo>
                    <a:pt x="2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167" name="TextBox 42      (向天歌演示原创作品：www.TopPPT.cn)"/>
          <p:cNvSpPr txBox="1"/>
          <p:nvPr/>
        </p:nvSpPr>
        <p:spPr>
          <a:xfrm>
            <a:off x="8543925" y="2693988"/>
            <a:ext cx="2089150" cy="483235"/>
          </a:xfrm>
          <a:prstGeom prst="rect">
            <a:avLst/>
          </a:prstGeom>
          <a:noFill/>
          <a:ln w="9525">
            <a:noFill/>
          </a:ln>
        </p:spPr>
        <p:txBody>
          <a:bodyPr>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平台利润分析</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168" name="TextBox 43      (向天歌演示原创作品：www.TopPPT.cn)"/>
          <p:cNvSpPr txBox="1"/>
          <p:nvPr/>
        </p:nvSpPr>
        <p:spPr>
          <a:xfrm>
            <a:off x="8543925" y="3554413"/>
            <a:ext cx="2089150" cy="483235"/>
          </a:xfrm>
          <a:prstGeom prst="rect">
            <a:avLst/>
          </a:prstGeom>
          <a:noFill/>
          <a:ln w="9525">
            <a:noFill/>
          </a:ln>
        </p:spPr>
        <p:txBody>
          <a:bodyPr>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平台优势展示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169" name="TextBox 44      (向天歌演示原创作品：www.TopPPT.cn)"/>
          <p:cNvSpPr txBox="1"/>
          <p:nvPr/>
        </p:nvSpPr>
        <p:spPr>
          <a:xfrm>
            <a:off x="8543925" y="4400550"/>
            <a:ext cx="2089150" cy="483235"/>
          </a:xfrm>
          <a:prstGeom prst="rect">
            <a:avLst/>
          </a:prstGeom>
          <a:noFill/>
          <a:ln w="9525">
            <a:noFill/>
          </a:ln>
        </p:spPr>
        <p:txBody>
          <a:bodyPr>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代理合作方式</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170" name="TextBox 45      (向天歌演示原创作品：www.TopPPT.cn)"/>
          <p:cNvSpPr txBox="1"/>
          <p:nvPr/>
        </p:nvSpPr>
        <p:spPr>
          <a:xfrm>
            <a:off x="8543925" y="5254625"/>
            <a:ext cx="2359025" cy="483235"/>
          </a:xfrm>
          <a:prstGeom prst="rect">
            <a:avLst/>
          </a:prstGeom>
          <a:noFill/>
          <a:ln w="9525">
            <a:noFill/>
          </a:ln>
        </p:spPr>
        <p:txBody>
          <a:bodyPr wrap="square">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华联信品牌介绍</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4" name=" 134"/>
          <p:cNvSpPr/>
          <p:nvPr/>
        </p:nvSpPr>
        <p:spPr>
          <a:xfrm>
            <a:off x="7319010" y="1882775"/>
            <a:ext cx="575945" cy="36004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3"/>
          <p:cNvSpPr/>
          <p:nvPr/>
        </p:nvSpPr>
        <p:spPr bwMode="auto">
          <a:xfrm>
            <a:off x="7302500" y="3506470"/>
            <a:ext cx="576580" cy="50419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7" name=" 7"/>
          <p:cNvSpPr/>
          <p:nvPr/>
        </p:nvSpPr>
        <p:spPr>
          <a:xfrm>
            <a:off x="7359650" y="2672080"/>
            <a:ext cx="432435" cy="432435"/>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 8"/>
          <p:cNvSpPr/>
          <p:nvPr/>
        </p:nvSpPr>
        <p:spPr bwMode="auto">
          <a:xfrm>
            <a:off x="7383780" y="4462145"/>
            <a:ext cx="431800" cy="360045"/>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向天歌演示原创作品：www.TopPPT.cn)"/>
          <p:cNvCxnSpPr/>
          <p:nvPr/>
        </p:nvCxnSpPr>
        <p:spPr>
          <a:xfrm flipH="1">
            <a:off x="9531350" y="1916113"/>
            <a:ext cx="1689100" cy="2808288"/>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9" name="Straight Connector 8      (向天歌演示原创作品：www.TopPPT.cn)"/>
          <p:cNvCxnSpPr/>
          <p:nvPr/>
        </p:nvCxnSpPr>
        <p:spPr>
          <a:xfrm flipV="1">
            <a:off x="1127125" y="2401888"/>
            <a:ext cx="1800225" cy="2663825"/>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0" name="Straight Connector 9      (向天歌演示原创作品：www.TopPPT.cn)"/>
          <p:cNvCxnSpPr/>
          <p:nvPr/>
        </p:nvCxnSpPr>
        <p:spPr>
          <a:xfrm>
            <a:off x="2927350" y="2401888"/>
            <a:ext cx="1592263" cy="1439863"/>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向天歌演示原创作品：www.TopPPT.cn)"/>
          <p:cNvCxnSpPr/>
          <p:nvPr/>
        </p:nvCxnSpPr>
        <p:spPr>
          <a:xfrm flipV="1">
            <a:off x="4516438" y="1681163"/>
            <a:ext cx="1724025" cy="2160588"/>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向天歌演示原创作品：www.TopPPT.cn)"/>
          <p:cNvCxnSpPr/>
          <p:nvPr/>
        </p:nvCxnSpPr>
        <p:spPr>
          <a:xfrm>
            <a:off x="6218238" y="1681163"/>
            <a:ext cx="741363" cy="3024188"/>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向天歌演示原创作品：www.TopPPT.cn)"/>
          <p:cNvCxnSpPr/>
          <p:nvPr/>
        </p:nvCxnSpPr>
        <p:spPr>
          <a:xfrm flipH="1">
            <a:off x="6959600" y="3387725"/>
            <a:ext cx="827088" cy="1304925"/>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向天歌演示原创作品：www.TopPPT.cn)"/>
          <p:cNvCxnSpPr/>
          <p:nvPr/>
        </p:nvCxnSpPr>
        <p:spPr>
          <a:xfrm>
            <a:off x="7786688" y="3384550"/>
            <a:ext cx="1743075" cy="1108075"/>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sp>
        <p:nvSpPr>
          <p:cNvPr id="23" name="Oval 22      (向天歌演示原创作品：www.TopPPT.cn)"/>
          <p:cNvSpPr/>
          <p:nvPr/>
        </p:nvSpPr>
        <p:spPr>
          <a:xfrm>
            <a:off x="2817813" y="2330450"/>
            <a:ext cx="287338"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Oval 23      (向天歌演示原创作品：www.TopPPT.cn)"/>
          <p:cNvSpPr/>
          <p:nvPr/>
        </p:nvSpPr>
        <p:spPr>
          <a:xfrm>
            <a:off x="4371975" y="3624263"/>
            <a:ext cx="288925"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5" name="Oval 24      (向天歌演示原创作品：www.TopPPT.cn)"/>
          <p:cNvSpPr/>
          <p:nvPr/>
        </p:nvSpPr>
        <p:spPr>
          <a:xfrm>
            <a:off x="6073775" y="1611313"/>
            <a:ext cx="288925" cy="287338"/>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6" name="Oval 25      (向天歌演示原创作品：www.TopPPT.cn)"/>
          <p:cNvSpPr/>
          <p:nvPr/>
        </p:nvSpPr>
        <p:spPr>
          <a:xfrm>
            <a:off x="6816725" y="4489450"/>
            <a:ext cx="287338" cy="287338"/>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7" name="Oval 26      (向天歌演示原创作品：www.TopPPT.cn)"/>
          <p:cNvSpPr/>
          <p:nvPr/>
        </p:nvSpPr>
        <p:spPr>
          <a:xfrm>
            <a:off x="7653338" y="3289300"/>
            <a:ext cx="288925" cy="287338"/>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8" name="Oval 27      (向天歌演示原创作品：www.TopPPT.cn)"/>
          <p:cNvSpPr/>
          <p:nvPr/>
        </p:nvSpPr>
        <p:spPr>
          <a:xfrm>
            <a:off x="9440863" y="4470400"/>
            <a:ext cx="288925"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2" name="Rectangle 31      (向天歌演示原创作品：www.TopPPT.cn)"/>
          <p:cNvSpPr/>
          <p:nvPr/>
        </p:nvSpPr>
        <p:spPr>
          <a:xfrm>
            <a:off x="982663" y="5600700"/>
            <a:ext cx="1044257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08" name="TextBox 36      (向天歌演示原创作品：www.TopPPT.cn)"/>
          <p:cNvSpPr txBox="1"/>
          <p:nvPr/>
        </p:nvSpPr>
        <p:spPr>
          <a:xfrm>
            <a:off x="1892300" y="1874838"/>
            <a:ext cx="2265363" cy="469900"/>
          </a:xfrm>
          <a:prstGeom prst="rect">
            <a:avLst/>
          </a:prstGeom>
          <a:noFill/>
          <a:ln w="9525">
            <a:noFill/>
          </a:ln>
        </p:spPr>
        <p:txBody>
          <a:bodyPr>
            <a:spAutoFit/>
          </a:bodyPr>
          <a:lstStyle/>
          <a:p>
            <a:pPr lvl="0" algn="ctr" eaLnBrk="1" hangingPunct="1"/>
            <a:r>
              <a:rPr sz="1200" dirty="0">
                <a:latin typeface="微软雅黑" panose="020B0503020204020204" pitchFamily="34" charset="-122"/>
                <a:ea typeface="微软雅黑" panose="020B0503020204020204" pitchFamily="34" charset="-122"/>
              </a:rPr>
              <a:t>2010年11月  </a:t>
            </a:r>
            <a:endParaRPr sz="1200" dirty="0">
              <a:latin typeface="微软雅黑" panose="020B0503020204020204" pitchFamily="34" charset="-122"/>
              <a:ea typeface="微软雅黑" panose="020B0503020204020204" pitchFamily="34" charset="-122"/>
            </a:endParaRPr>
          </a:p>
          <a:p>
            <a:pPr lvl="0" algn="ctr" eaLnBrk="1" hangingPunct="1"/>
            <a:r>
              <a:rPr sz="1200" dirty="0">
                <a:latin typeface="微软雅黑" panose="020B0503020204020204" pitchFamily="34" charset="-122"/>
                <a:ea typeface="微软雅黑" panose="020B0503020204020204" pitchFamily="34" charset="-122"/>
              </a:rPr>
              <a:t>微信启动</a:t>
            </a:r>
            <a:endParaRPr sz="1200" dirty="0">
              <a:latin typeface="微软雅黑" panose="020B0503020204020204" pitchFamily="34" charset="-122"/>
              <a:ea typeface="微软雅黑" panose="020B0503020204020204" pitchFamily="34" charset="-122"/>
            </a:endParaRPr>
          </a:p>
        </p:txBody>
      </p:sp>
      <p:sp>
        <p:nvSpPr>
          <p:cNvPr id="8209" name="TextBox 37      (向天歌演示原创作品：www.TopPPT.cn)"/>
          <p:cNvSpPr txBox="1"/>
          <p:nvPr/>
        </p:nvSpPr>
        <p:spPr>
          <a:xfrm>
            <a:off x="3382963" y="3906838"/>
            <a:ext cx="2265362" cy="469900"/>
          </a:xfrm>
          <a:prstGeom prst="rect">
            <a:avLst/>
          </a:prstGeom>
          <a:noFill/>
          <a:ln w="9525">
            <a:noFill/>
          </a:ln>
        </p:spPr>
        <p:txBody>
          <a:bodyPr>
            <a:spAutoFit/>
          </a:bodyPr>
          <a:lstStyle/>
          <a:p>
            <a:pPr lvl="0" algn="ctr" eaLnBrk="1" hangingPunct="1"/>
            <a:r>
              <a:rPr sz="1200" dirty="0">
                <a:latin typeface="微软雅黑" panose="020B0503020204020204" pitchFamily="34" charset="-122"/>
                <a:ea typeface="微软雅黑" panose="020B0503020204020204" pitchFamily="34" charset="-122"/>
              </a:rPr>
              <a:t>2012年7月</a:t>
            </a:r>
            <a:endParaRPr sz="1200" dirty="0">
              <a:latin typeface="微软雅黑" panose="020B0503020204020204" pitchFamily="34" charset="-122"/>
              <a:ea typeface="微软雅黑" panose="020B0503020204020204" pitchFamily="34" charset="-122"/>
            </a:endParaRPr>
          </a:p>
          <a:p>
            <a:pPr lvl="0" algn="ctr" eaLnBrk="1" hangingPunct="1"/>
            <a:r>
              <a:rPr sz="1200" dirty="0">
                <a:latin typeface="微软雅黑" panose="020B0503020204020204" pitchFamily="34" charset="-122"/>
                <a:ea typeface="微软雅黑" panose="020B0503020204020204" pitchFamily="34" charset="-122"/>
              </a:rPr>
              <a:t>公众号上线</a:t>
            </a:r>
            <a:endParaRPr sz="1200" dirty="0">
              <a:latin typeface="微软雅黑" panose="020B0503020204020204" pitchFamily="34" charset="-122"/>
              <a:ea typeface="微软雅黑" panose="020B0503020204020204" pitchFamily="34" charset="-122"/>
            </a:endParaRPr>
          </a:p>
        </p:txBody>
      </p:sp>
      <p:sp>
        <p:nvSpPr>
          <p:cNvPr id="8210" name="TextBox 38      (向天歌演示原创作品：www.TopPPT.cn)"/>
          <p:cNvSpPr txBox="1"/>
          <p:nvPr/>
        </p:nvSpPr>
        <p:spPr>
          <a:xfrm>
            <a:off x="5127625" y="1163638"/>
            <a:ext cx="2265363" cy="469900"/>
          </a:xfrm>
          <a:prstGeom prst="rect">
            <a:avLst/>
          </a:prstGeom>
          <a:noFill/>
          <a:ln w="9525">
            <a:noFill/>
          </a:ln>
        </p:spPr>
        <p:txBody>
          <a:bodyPr>
            <a:spAutoFit/>
          </a:bodyPr>
          <a:lstStyle/>
          <a:p>
            <a:pPr lvl="0" algn="ctr" eaLnBrk="1" hangingPunct="1"/>
            <a:r>
              <a:rPr sz="1200" dirty="0">
                <a:latin typeface="微软雅黑" panose="020B0503020204020204" pitchFamily="34" charset="-122"/>
                <a:ea typeface="微软雅黑" panose="020B0503020204020204" pitchFamily="34" charset="-122"/>
              </a:rPr>
              <a:t>2013年3月  </a:t>
            </a:r>
            <a:endParaRPr sz="1200" dirty="0">
              <a:latin typeface="微软雅黑" panose="020B0503020204020204" pitchFamily="34" charset="-122"/>
              <a:ea typeface="微软雅黑" panose="020B0503020204020204" pitchFamily="34" charset="-122"/>
            </a:endParaRPr>
          </a:p>
          <a:p>
            <a:pPr lvl="0" algn="ctr" eaLnBrk="1" hangingPunct="1"/>
            <a:r>
              <a:rPr sz="1200" dirty="0">
                <a:latin typeface="微软雅黑" panose="020B0503020204020204" pitchFamily="34" charset="-122"/>
                <a:ea typeface="微软雅黑" panose="020B0503020204020204" pitchFamily="34" charset="-122"/>
              </a:rPr>
              <a:t>用户1.9亿</a:t>
            </a:r>
            <a:endParaRPr sz="1200" dirty="0">
              <a:latin typeface="微软雅黑" panose="020B0503020204020204" pitchFamily="34" charset="-122"/>
              <a:ea typeface="微软雅黑" panose="020B0503020204020204" pitchFamily="34" charset="-122"/>
            </a:endParaRPr>
          </a:p>
        </p:txBody>
      </p:sp>
      <p:sp>
        <p:nvSpPr>
          <p:cNvPr id="8211" name="TextBox 39      (向天歌演示原创作品：www.TopPPT.cn)"/>
          <p:cNvSpPr txBox="1"/>
          <p:nvPr/>
        </p:nvSpPr>
        <p:spPr>
          <a:xfrm>
            <a:off x="5883275" y="4760913"/>
            <a:ext cx="2265363" cy="469900"/>
          </a:xfrm>
          <a:prstGeom prst="rect">
            <a:avLst/>
          </a:prstGeom>
          <a:noFill/>
          <a:ln w="9525">
            <a:noFill/>
          </a:ln>
        </p:spPr>
        <p:txBody>
          <a:bodyPr>
            <a:spAutoFit/>
          </a:bodyPr>
          <a:lstStyle/>
          <a:p>
            <a:pPr lvl="0" algn="ctr" eaLnBrk="1" hangingPunct="1"/>
            <a:r>
              <a:rPr sz="1200" dirty="0">
                <a:latin typeface="微软雅黑" panose="020B0503020204020204" pitchFamily="34" charset="-122"/>
                <a:ea typeface="微软雅黑" panose="020B0503020204020204" pitchFamily="34" charset="-122"/>
              </a:rPr>
              <a:t>2014年12月 </a:t>
            </a:r>
            <a:endParaRPr sz="1200" dirty="0">
              <a:latin typeface="微软雅黑" panose="020B0503020204020204" pitchFamily="34" charset="-122"/>
              <a:ea typeface="微软雅黑" panose="020B0503020204020204" pitchFamily="34" charset="-122"/>
            </a:endParaRPr>
          </a:p>
          <a:p>
            <a:pPr lvl="0" algn="ctr" eaLnBrk="1" hangingPunct="1"/>
            <a:r>
              <a:rPr sz="1200" dirty="0">
                <a:latin typeface="微软雅黑" panose="020B0503020204020204" pitchFamily="34" charset="-122"/>
                <a:ea typeface="微软雅黑" panose="020B0503020204020204" pitchFamily="34" charset="-122"/>
              </a:rPr>
              <a:t>微信城市服务</a:t>
            </a:r>
            <a:endParaRPr sz="1200" dirty="0">
              <a:latin typeface="微软雅黑" panose="020B0503020204020204" pitchFamily="34" charset="-122"/>
              <a:ea typeface="微软雅黑" panose="020B0503020204020204" pitchFamily="34" charset="-122"/>
            </a:endParaRPr>
          </a:p>
        </p:txBody>
      </p:sp>
      <p:sp>
        <p:nvSpPr>
          <p:cNvPr id="8212" name="TextBox 40      (向天歌演示原创作品：www.TopPPT.cn)"/>
          <p:cNvSpPr txBox="1"/>
          <p:nvPr/>
        </p:nvSpPr>
        <p:spPr>
          <a:xfrm>
            <a:off x="6677025" y="2840038"/>
            <a:ext cx="2265363" cy="469900"/>
          </a:xfrm>
          <a:prstGeom prst="rect">
            <a:avLst/>
          </a:prstGeom>
          <a:noFill/>
          <a:ln w="9525">
            <a:noFill/>
          </a:ln>
        </p:spPr>
        <p:txBody>
          <a:bodyPr>
            <a:spAutoFit/>
          </a:bodyPr>
          <a:lstStyle/>
          <a:p>
            <a:pPr lvl="0" algn="ctr" eaLnBrk="1" hangingPunct="1"/>
            <a:r>
              <a:rPr sz="1200" dirty="0">
                <a:latin typeface="微软雅黑" panose="020B0503020204020204" pitchFamily="34" charset="-122"/>
                <a:ea typeface="微软雅黑" panose="020B0503020204020204" pitchFamily="34" charset="-122"/>
              </a:rPr>
              <a:t>2015年9月  </a:t>
            </a:r>
            <a:endParaRPr sz="1200" dirty="0">
              <a:latin typeface="微软雅黑" panose="020B0503020204020204" pitchFamily="34" charset="-122"/>
              <a:ea typeface="微软雅黑" panose="020B0503020204020204" pitchFamily="34" charset="-122"/>
            </a:endParaRPr>
          </a:p>
          <a:p>
            <a:pPr lvl="0" algn="ctr" eaLnBrk="1" hangingPunct="1"/>
            <a:r>
              <a:rPr sz="1200" dirty="0">
                <a:latin typeface="微软雅黑" panose="020B0503020204020204" pitchFamily="34" charset="-122"/>
                <a:ea typeface="微软雅黑" panose="020B0503020204020204" pitchFamily="34" charset="-122"/>
              </a:rPr>
              <a:t>用户6.5亿</a:t>
            </a:r>
            <a:endParaRPr sz="1200" dirty="0">
              <a:latin typeface="微软雅黑" panose="020B0503020204020204" pitchFamily="34" charset="-122"/>
              <a:ea typeface="微软雅黑" panose="020B0503020204020204" pitchFamily="34" charset="-122"/>
            </a:endParaRPr>
          </a:p>
        </p:txBody>
      </p:sp>
      <p:sp>
        <p:nvSpPr>
          <p:cNvPr id="8213" name="TextBox 41      (向天歌演示原创作品：www.TopPPT.cn)"/>
          <p:cNvSpPr txBox="1"/>
          <p:nvPr/>
        </p:nvSpPr>
        <p:spPr>
          <a:xfrm>
            <a:off x="8451850" y="4784725"/>
            <a:ext cx="2266950" cy="469900"/>
          </a:xfrm>
          <a:prstGeom prst="rect">
            <a:avLst/>
          </a:prstGeom>
          <a:noFill/>
          <a:ln w="9525">
            <a:noFill/>
          </a:ln>
        </p:spPr>
        <p:txBody>
          <a:bodyPr>
            <a:spAutoFit/>
          </a:bodyPr>
          <a:lstStyle/>
          <a:p>
            <a:pPr lvl="0" algn="ctr" eaLnBrk="1" hangingPunct="1"/>
            <a:r>
              <a:rPr sz="1200" dirty="0">
                <a:latin typeface="微软雅黑" panose="020B0503020204020204" pitchFamily="34" charset="-122"/>
                <a:ea typeface="微软雅黑" panose="020B0503020204020204" pitchFamily="34" charset="-122"/>
              </a:rPr>
              <a:t>2017年1月  </a:t>
            </a:r>
            <a:endParaRPr sz="1200" dirty="0">
              <a:latin typeface="微软雅黑" panose="020B0503020204020204" pitchFamily="34" charset="-122"/>
              <a:ea typeface="微软雅黑" panose="020B0503020204020204" pitchFamily="34" charset="-122"/>
            </a:endParaRPr>
          </a:p>
          <a:p>
            <a:pPr lvl="0" algn="ctr" eaLnBrk="1" hangingPunct="1"/>
            <a:r>
              <a:rPr sz="1200" dirty="0">
                <a:latin typeface="微软雅黑" panose="020B0503020204020204" pitchFamily="34" charset="-122"/>
                <a:ea typeface="微软雅黑" panose="020B0503020204020204" pitchFamily="34" charset="-122"/>
              </a:rPr>
              <a:t>用户8亿</a:t>
            </a:r>
            <a:endParaRPr sz="1200" dirty="0">
              <a:latin typeface="微软雅黑" panose="020B0503020204020204" pitchFamily="34" charset="-122"/>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217" name="TextBox 42      (向天歌演示原创作品：www.TopPPT.cn)"/>
          <p:cNvSpPr txBox="1"/>
          <p:nvPr/>
        </p:nvSpPr>
        <p:spPr>
          <a:xfrm>
            <a:off x="681355" y="304800"/>
            <a:ext cx="276923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市场前景概述</a:t>
            </a:r>
            <a:endParaRPr lang="zh-CN" altLang="en-US" sz="2400" b="1" dirty="0">
              <a:latin typeface="微软雅黑" panose="020B0503020204020204" pitchFamily="34" charset="-122"/>
              <a:ea typeface="微软雅黑" panose="020B0503020204020204" pitchFamily="34" charset="-122"/>
            </a:endParaRPr>
          </a:p>
        </p:txBody>
      </p:sp>
      <p:sp>
        <p:nvSpPr>
          <p:cNvPr id="8218" name="TextBox 43      (向天歌演示原创作品：www.TopPPT.cn)"/>
          <p:cNvSpPr txBox="1"/>
          <p:nvPr/>
        </p:nvSpPr>
        <p:spPr>
          <a:xfrm>
            <a:off x="1608138" y="5675313"/>
            <a:ext cx="9304337" cy="74612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400" dirty="0">
                <a:solidFill>
                  <a:schemeClr val="bg1"/>
                </a:solidFill>
                <a:latin typeface="微软雅黑" panose="020B0503020204020204" pitchFamily="34" charset="-122"/>
              </a:rPr>
              <a:t>移动互联网的趋势，哪里有人哪里就有商业，哪里就有盈利空间。2016年中国微信公众号数量超过1200万个，相比2015年增长46.2%，预计在2017年增长到1415万个。超过80%的公众号是没有接入第三方管理系统；微信平台的使用粘性以及用户数是中国社交软件中数量最庞大的，市场份额多大，可想而知。</a:t>
            </a:r>
            <a:endParaRPr lang="zh-CN" altLang="en-US" sz="1400" dirty="0">
              <a:solidFill>
                <a:schemeClr val="bg1"/>
              </a:solidFill>
              <a:latin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3      (向天歌演示原创作品：www.TopPPT.cn)"/>
          <p:cNvGrpSpPr/>
          <p:nvPr/>
        </p:nvGrpSpPr>
        <p:grpSpPr>
          <a:xfrm>
            <a:off x="1847850" y="1658938"/>
            <a:ext cx="8388350" cy="2828925"/>
            <a:chOff x="395288" y="2492375"/>
            <a:chExt cx="8388350" cy="2828925"/>
          </a:xfrm>
        </p:grpSpPr>
        <p:sp>
          <p:nvSpPr>
            <p:cNvPr id="5" name="矩形 4      (向天歌演示原创作品：www.TopPPT.cn)"/>
            <p:cNvSpPr/>
            <p:nvPr/>
          </p:nvSpPr>
          <p:spPr bwMode="auto">
            <a:xfrm>
              <a:off x="2438400" y="2492375"/>
              <a:ext cx="2071688" cy="2828925"/>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矩形 5      (向天歌演示原创作品：www.TopPPT.cn)"/>
            <p:cNvSpPr/>
            <p:nvPr/>
          </p:nvSpPr>
          <p:spPr bwMode="auto">
            <a:xfrm>
              <a:off x="4637088" y="2492375"/>
              <a:ext cx="2055812" cy="2828925"/>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 name="矩形 6      (向天歌演示原创作品：www.TopPPT.cn)"/>
            <p:cNvSpPr/>
            <p:nvPr/>
          </p:nvSpPr>
          <p:spPr bwMode="auto">
            <a:xfrm>
              <a:off x="6819900" y="2492375"/>
              <a:ext cx="1963738" cy="2828925"/>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21A3D0"/>
            </a:solidFill>
            <a:ln w="3175" cap="flat" cmpd="sng" algn="ctr">
              <a:solidFill>
                <a:srgbClr val="EAEAEA"/>
              </a:solidFill>
              <a:prstDash val="solid"/>
            </a:ln>
            <a:effectLst/>
          </p:spPr>
          <p:txBody>
            <a:bodyPr lIns="540000" rIns="180000" anchor="ctr"/>
            <a:lstStyle/>
            <a:p>
              <a:pPr marL="0" marR="0" lvl="0" indent="0" algn="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Oval 7      (向天歌演示原创作品：www.TopPPT.cn)"/>
            <p:cNvSpPr/>
            <p:nvPr/>
          </p:nvSpPr>
          <p:spPr bwMode="auto">
            <a:xfrm>
              <a:off x="1971675" y="3503613"/>
              <a:ext cx="806450" cy="806450"/>
            </a:xfrm>
            <a:prstGeom prst="ellipse">
              <a:avLst/>
            </a:prstGeom>
            <a:solidFill>
              <a:srgbClr val="2B2E30"/>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服务</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 name="Oval 8      (向天歌演示原创作品：www.TopPPT.cn)"/>
            <p:cNvSpPr/>
            <p:nvPr/>
          </p:nvSpPr>
          <p:spPr bwMode="auto">
            <a:xfrm>
              <a:off x="4170363" y="3503613"/>
              <a:ext cx="806450" cy="806450"/>
            </a:xfrm>
            <a:prstGeom prst="ellipse">
              <a:avLst/>
            </a:prstGeom>
            <a:solidFill>
              <a:srgbClr val="2B2E30"/>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模式</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Oval 9      (向天歌演示原创作品：www.TopPPT.cn)"/>
            <p:cNvSpPr/>
            <p:nvPr/>
          </p:nvSpPr>
          <p:spPr bwMode="auto">
            <a:xfrm>
              <a:off x="6353175" y="3503613"/>
              <a:ext cx="806450" cy="806450"/>
            </a:xfrm>
            <a:prstGeom prst="ellipse">
              <a:avLst/>
            </a:prstGeom>
            <a:solidFill>
              <a:srgbClr val="2B2E30"/>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技术</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3      (向天歌演示原创作品：www.TopPPT.cn)"/>
            <p:cNvSpPr/>
            <p:nvPr/>
          </p:nvSpPr>
          <p:spPr bwMode="auto">
            <a:xfrm>
              <a:off x="395288" y="2492375"/>
              <a:ext cx="1916112" cy="2828925"/>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21A3D0"/>
            </a:solidFill>
            <a:ln w="3175" cap="flat" cmpd="sng" algn="ctr">
              <a:noFill/>
              <a:prstDash val="solid"/>
            </a:ln>
            <a:effectLst/>
          </p:spPr>
          <p:txBody>
            <a:bodyPr lIns="180000" rIns="450000" anchor="ct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4339" name="TextBox 20      (向天歌演示原创作品：www.TopPPT.cn)"/>
          <p:cNvSpPr txBox="1"/>
          <p:nvPr/>
        </p:nvSpPr>
        <p:spPr>
          <a:xfrm>
            <a:off x="8278813" y="4962525"/>
            <a:ext cx="3384550" cy="338138"/>
          </a:xfrm>
          <a:prstGeom prst="rect">
            <a:avLst/>
          </a:prstGeom>
          <a:noFill/>
          <a:ln w="9525">
            <a:noFill/>
          </a:ln>
        </p:spPr>
        <p:txBody>
          <a:bodyPr>
            <a:spAutoFit/>
          </a:bodyPr>
          <a:lstStyle/>
          <a:p>
            <a:pPr lvl="0" eaLnBrk="1" hangingPunct="1"/>
            <a:r>
              <a:rPr lang="zh-CN" altLang="en-US" sz="1600" dirty="0">
                <a:solidFill>
                  <a:schemeClr val="bg1"/>
                </a:solidFill>
                <a:latin typeface="微软雅黑" panose="020B0503020204020204" pitchFamily="34" charset="-122"/>
                <a:ea typeface="微软雅黑" panose="020B0503020204020204" pitchFamily="34" charset="-122"/>
              </a:rPr>
              <a:t>请输入您需要的文字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Rectangle 25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7" name="Rectangle 26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8" name="Rectangle 27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4343" name="TextBox 28      (向天歌演示原创作品：www.TopPPT.cn)"/>
          <p:cNvSpPr txBox="1"/>
          <p:nvPr/>
        </p:nvSpPr>
        <p:spPr>
          <a:xfrm>
            <a:off x="681355" y="304800"/>
            <a:ext cx="314515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代理平台优势</a:t>
            </a:r>
            <a:endParaRPr lang="zh-CN" altLang="en-US" sz="2400" b="1" dirty="0">
              <a:latin typeface="微软雅黑" panose="020B0503020204020204" pitchFamily="34" charset="-122"/>
              <a:ea typeface="微软雅黑" panose="020B0503020204020204" pitchFamily="34" charset="-122"/>
            </a:endParaRPr>
          </a:p>
        </p:txBody>
      </p:sp>
      <p:sp>
        <p:nvSpPr>
          <p:cNvPr id="30" name="Rectangle 29      (向天歌演示原创作品：www.TopPPT.cn)"/>
          <p:cNvSpPr/>
          <p:nvPr/>
        </p:nvSpPr>
        <p:spPr>
          <a:xfrm>
            <a:off x="1847850" y="4868863"/>
            <a:ext cx="8388350" cy="1182688"/>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4345" name="TextBox 30      (向天歌演示原创作品：www.TopPPT.cn)"/>
          <p:cNvSpPr txBox="1"/>
          <p:nvPr/>
        </p:nvSpPr>
        <p:spPr>
          <a:xfrm>
            <a:off x="2063750" y="4999038"/>
            <a:ext cx="7993063" cy="93345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1800" dirty="0">
                <a:solidFill>
                  <a:schemeClr val="bg1"/>
                </a:solidFill>
                <a:latin typeface="微软雅黑" panose="020B0503020204020204" pitchFamily="34" charset="-122"/>
              </a:rPr>
              <a:t>0</a:t>
            </a:r>
            <a:r>
              <a:rPr lang="zh-CN" altLang="en-US" sz="1800" dirty="0">
                <a:solidFill>
                  <a:schemeClr val="bg1"/>
                </a:solidFill>
                <a:latin typeface="微软雅黑" panose="020B0503020204020204" pitchFamily="34" charset="-122"/>
              </a:rPr>
              <a:t>成本，9大盈利方式，让您加速收割财富，紧跟市场特点研发具有持久收益能力的产品模式，30万+商家选择，创业者首选，帮助企业完成资金、项目、渠道等资源对接，以推动合作和交流，使企业“做大”。</a:t>
            </a:r>
            <a:endParaRPr lang="zh-CN" altLang="en-US" sz="1800" dirty="0">
              <a:solidFill>
                <a:schemeClr val="bg1"/>
              </a:solidFill>
              <a:latin typeface="微软雅黑" panose="020B0503020204020204" pitchFamily="34" charset="-122"/>
            </a:endParaRPr>
          </a:p>
        </p:txBody>
      </p:sp>
      <p:sp>
        <p:nvSpPr>
          <p:cNvPr id="14346" name="TextBox 31      (向天歌演示原创作品：www.TopPPT.cn)"/>
          <p:cNvSpPr txBox="1"/>
          <p:nvPr/>
        </p:nvSpPr>
        <p:spPr>
          <a:xfrm>
            <a:off x="2063433" y="1821815"/>
            <a:ext cx="1289050" cy="245300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400" dirty="0">
                <a:solidFill>
                  <a:schemeClr val="bg1"/>
                </a:solidFill>
                <a:latin typeface="微软雅黑" panose="020B0503020204020204" pitchFamily="34" charset="-122"/>
              </a:rPr>
              <a:t>专项对接 一对一服务，</a:t>
            </a:r>
            <a:endParaRPr lang="zh-CN" altLang="en-US" sz="1400" dirty="0">
              <a:solidFill>
                <a:schemeClr val="bg1"/>
              </a:solidFill>
              <a:latin typeface="微软雅黑" panose="020B0503020204020204" pitchFamily="34" charset="-122"/>
            </a:endParaRPr>
          </a:p>
          <a:p>
            <a:pPr marL="0" lvl="0" indent="0" eaLnBrk="0" hangingPunct="0">
              <a:spcBef>
                <a:spcPct val="0"/>
              </a:spcBef>
              <a:buNone/>
            </a:pPr>
            <a:r>
              <a:rPr lang="zh-CN" altLang="en-US" sz="1400" dirty="0">
                <a:solidFill>
                  <a:schemeClr val="bg1"/>
                </a:solidFill>
                <a:latin typeface="微软雅黑" panose="020B0503020204020204" pitchFamily="34" charset="-122"/>
              </a:rPr>
              <a:t>成为我们的代理商，渠道经理为您提供一对一7*12hr专项服务，技术工程师全天在线，免费提供各种培训及销售手册</a:t>
            </a:r>
            <a:endParaRPr lang="zh-CN" altLang="en-US" sz="1400" dirty="0">
              <a:solidFill>
                <a:schemeClr val="bg1"/>
              </a:solidFill>
              <a:latin typeface="微软雅黑" panose="020B0503020204020204" pitchFamily="34" charset="-122"/>
            </a:endParaRPr>
          </a:p>
        </p:txBody>
      </p:sp>
      <p:sp>
        <p:nvSpPr>
          <p:cNvPr id="14347" name="TextBox 32      (向天歌演示原创作品：www.TopPPT.cn)"/>
          <p:cNvSpPr txBox="1"/>
          <p:nvPr/>
        </p:nvSpPr>
        <p:spPr>
          <a:xfrm>
            <a:off x="4335145" y="1893570"/>
            <a:ext cx="1287463" cy="223964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en-US" altLang="zh-CN" sz="1400" dirty="0">
                <a:solidFill>
                  <a:schemeClr val="bg1"/>
                </a:solidFill>
                <a:latin typeface="微软雅黑" panose="020B0503020204020204" pitchFamily="34" charset="-122"/>
              </a:rPr>
              <a:t>0</a:t>
            </a:r>
            <a:r>
              <a:rPr lang="zh-CN" altLang="en-US" sz="1400" dirty="0">
                <a:solidFill>
                  <a:schemeClr val="bg1"/>
                </a:solidFill>
                <a:latin typeface="微软雅黑" panose="020B0503020204020204" pitchFamily="34" charset="-122"/>
              </a:rPr>
              <a:t>投入、高回报、无风险，只需支付预付费用，即可拥有一个和微客助理一样的平台，可独立管理运营平台，多种盈利方式迅速赚回本！</a:t>
            </a:r>
            <a:endParaRPr lang="zh-CN" altLang="en-US" sz="1400" dirty="0">
              <a:solidFill>
                <a:schemeClr val="bg1"/>
              </a:solidFill>
              <a:latin typeface="微软雅黑" panose="020B0503020204020204" pitchFamily="34" charset="-122"/>
            </a:endParaRPr>
          </a:p>
        </p:txBody>
      </p:sp>
      <p:sp>
        <p:nvSpPr>
          <p:cNvPr id="14348" name="TextBox 33      (向天歌演示原创作品：www.TopPPT.cn)"/>
          <p:cNvSpPr txBox="1"/>
          <p:nvPr/>
        </p:nvSpPr>
        <p:spPr>
          <a:xfrm>
            <a:off x="6516370" y="1848485"/>
            <a:ext cx="1289050" cy="245300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400" dirty="0">
                <a:solidFill>
                  <a:schemeClr val="bg1"/>
                </a:solidFill>
                <a:latin typeface="微软雅黑" panose="020B0503020204020204" pitchFamily="34" charset="-122"/>
              </a:rPr>
              <a:t>代理商分为多个等级享受不同优惠折扣，更多选择，更大自由发展空间。合作方式灵活、简单、方便，可发展属于自己的代理，业务发展没有局限。</a:t>
            </a:r>
            <a:endParaRPr lang="zh-CN" altLang="en-US" sz="1400" dirty="0">
              <a:solidFill>
                <a:schemeClr val="bg1"/>
              </a:solidFill>
              <a:latin typeface="微软雅黑" panose="020B0503020204020204" pitchFamily="34" charset="-122"/>
            </a:endParaRPr>
          </a:p>
        </p:txBody>
      </p:sp>
      <p:sp>
        <p:nvSpPr>
          <p:cNvPr id="14349" name="TextBox 42      (向天歌演示原创作品：www.TopPPT.cn)"/>
          <p:cNvSpPr txBox="1"/>
          <p:nvPr/>
        </p:nvSpPr>
        <p:spPr>
          <a:xfrm>
            <a:off x="8769350" y="1856740"/>
            <a:ext cx="1287463" cy="223964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400" dirty="0">
                <a:solidFill>
                  <a:schemeClr val="bg1"/>
                </a:solidFill>
                <a:latin typeface="微软雅黑" panose="020B0503020204020204" pitchFamily="34" charset="-122"/>
                <a:sym typeface="+mn-ea"/>
              </a:rPr>
              <a:t>华联信品牌10多年的互联网行业服务经验、资深技术团队，全国领先技术水平</a:t>
            </a:r>
            <a:endParaRPr lang="zh-CN" altLang="en-US" sz="1400" dirty="0">
              <a:solidFill>
                <a:schemeClr val="bg1"/>
              </a:solidFill>
              <a:latin typeface="微软雅黑" panose="020B0503020204020204" pitchFamily="34" charset="-122"/>
              <a:sym typeface="+mn-ea"/>
            </a:endParaRPr>
          </a:p>
          <a:p>
            <a:pPr marL="0" lvl="0" indent="0" eaLnBrk="0" hangingPunct="0">
              <a:spcBef>
                <a:spcPct val="0"/>
              </a:spcBef>
              <a:buNone/>
            </a:pPr>
            <a:r>
              <a:rPr lang="zh-CN" altLang="en-US" sz="1400" dirty="0">
                <a:solidFill>
                  <a:schemeClr val="bg1"/>
                </a:solidFill>
                <a:latin typeface="微软雅黑" panose="020B0503020204020204" pitchFamily="34" charset="-122"/>
                <a:sym typeface="+mn-ea"/>
              </a:rPr>
              <a:t>强大的技术力量为您做坚强后盾、解决你的后顾之忧！</a:t>
            </a:r>
            <a:endParaRPr lang="zh-CN" altLang="en-US" sz="1400" dirty="0">
              <a:solidFill>
                <a:schemeClr val="bg1"/>
              </a:solidFill>
              <a:latin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2" name="Rectangle 61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3" name="Rectangle 6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2538" name="TextBox 63      (向天歌演示原创作品：www.TopPPT.cn)"/>
          <p:cNvSpPr txBox="1"/>
          <p:nvPr/>
        </p:nvSpPr>
        <p:spPr>
          <a:xfrm>
            <a:off x="3317240" y="692150"/>
            <a:ext cx="6022340"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合作微客助理 “微”力无穷 不容错过</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1230630" y="1446530"/>
          <a:ext cx="9658985" cy="4450080"/>
        </p:xfrm>
        <a:graphic>
          <a:graphicData uri="http://schemas.openxmlformats.org/drawingml/2006/table">
            <a:tbl>
              <a:tblPr firstRow="1" bandRow="1">
                <a:tableStyleId>{5C22544A-7EE6-4342-B048-85BDC9FD1C3A}</a:tableStyleId>
              </a:tblPr>
              <a:tblGrid>
                <a:gridCol w="2786380"/>
                <a:gridCol w="1822450"/>
                <a:gridCol w="1637665"/>
                <a:gridCol w="1619250"/>
                <a:gridCol w="1793240"/>
              </a:tblGrid>
              <a:tr h="607060">
                <a:tc>
                  <a:txBody>
                    <a:bodyPr/>
                    <a:lstStyle/>
                    <a:p>
                      <a:pPr algn="ctr">
                        <a:buNone/>
                      </a:pPr>
                      <a:r>
                        <a:rPr lang="zh-CN" altLang="en-US" sz="1800" b="0">
                          <a:latin typeface="微软雅黑" panose="020B0503020204020204" pitchFamily="34" charset="-122"/>
                          <a:ea typeface="微软雅黑" panose="020B0503020204020204" pitchFamily="34" charset="-122"/>
                        </a:rPr>
                        <a:t>市场大</a:t>
                      </a:r>
                      <a:endParaRPr lang="zh-CN" altLang="en-US" sz="1800" b="0">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a:buNone/>
                      </a:pPr>
                      <a:r>
                        <a:rPr lang="zh-CN" altLang="en-US" sz="1800" b="0">
                          <a:latin typeface="微软雅黑" panose="020B0503020204020204" pitchFamily="34" charset="-122"/>
                          <a:ea typeface="微软雅黑" panose="020B0503020204020204" pitchFamily="34" charset="-122"/>
                        </a:rPr>
                        <a:t>零投资</a:t>
                      </a:r>
                      <a:endParaRPr lang="zh-CN" altLang="en-US" sz="1800" b="0">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a:buNone/>
                      </a:pPr>
                      <a:r>
                        <a:rPr lang="zh-CN" altLang="en-US" sz="1800" b="0">
                          <a:latin typeface="微软雅黑" panose="020B0503020204020204" pitchFamily="34" charset="-122"/>
                          <a:ea typeface="微软雅黑" panose="020B0503020204020204" pitchFamily="34" charset="-122"/>
                        </a:rPr>
                        <a:t>收益快</a:t>
                      </a:r>
                      <a:endParaRPr lang="zh-CN" altLang="en-US" sz="1800" b="0">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a:buNone/>
                      </a:pPr>
                      <a:r>
                        <a:rPr lang="zh-CN" altLang="en-US" sz="1800" b="0">
                          <a:latin typeface="微软雅黑" panose="020B0503020204020204" pitchFamily="34" charset="-122"/>
                          <a:ea typeface="微软雅黑" panose="020B0503020204020204" pitchFamily="34" charset="-122"/>
                        </a:rPr>
                        <a:t>收益高</a:t>
                      </a:r>
                      <a:endParaRPr lang="zh-CN" altLang="en-US" sz="1800" b="0">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a:buNone/>
                      </a:pPr>
                      <a:r>
                        <a:rPr lang="zh-CN" altLang="en-US" sz="1800" b="0">
                          <a:latin typeface="微软雅黑" panose="020B0503020204020204" pitchFamily="34" charset="-122"/>
                          <a:ea typeface="微软雅黑" panose="020B0503020204020204" pitchFamily="34" charset="-122"/>
                        </a:rPr>
                        <a:t>潜力大</a:t>
                      </a:r>
                      <a:endParaRPr lang="zh-CN" altLang="en-US" sz="1800" b="0">
                        <a:latin typeface="微软雅黑" panose="020B0503020204020204" pitchFamily="34" charset="-122"/>
                        <a:ea typeface="微软雅黑" panose="020B0503020204020204" pitchFamily="34" charset="-122"/>
                      </a:endParaRPr>
                    </a:p>
                  </a:txBody>
                  <a:tcPr>
                    <a:solidFill>
                      <a:schemeClr val="accent5"/>
                    </a:solidFill>
                  </a:tcPr>
                </a:tc>
              </a:tr>
              <a:tr h="1245870">
                <a:tc>
                  <a:txBody>
                    <a:bodyPr/>
                    <a:lstStyle/>
                    <a:p>
                      <a:pPr>
                        <a:buNone/>
                      </a:pPr>
                      <a:r>
                        <a:rPr lang="zh-CN" altLang="en-US" sz="1400" b="0">
                          <a:latin typeface="微软雅黑" panose="020B0503020204020204" pitchFamily="34" charset="-122"/>
                          <a:ea typeface="微软雅黑" panose="020B0503020204020204" pitchFamily="34" charset="-122"/>
                        </a:rPr>
                        <a:t>移动互联网的趋势，哪里有人哪里就有商业，哪里就有盈利空间。2016年中国微信公众号数量超过1200万个，相比2015年增长46.2%，预计在2017年增长到1415万个。超过80%的公众号是没有接入第三方管理系统；市场份额多大，可想而知</a:t>
                      </a:r>
                      <a:endParaRPr lang="zh-CN" altLang="en-US" sz="1400" b="0">
                        <a:latin typeface="微软雅黑" panose="020B0503020204020204" pitchFamily="34" charset="-122"/>
                        <a:ea typeface="微软雅黑" panose="020B0503020204020204" pitchFamily="34" charset="-122"/>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rPr>
                        <a:t>项目启动只需要预付款几千元费用就可以，无需技术投入、无需租用门店即可发展业务，轻松拥有自己独立运营网站！</a:t>
                      </a:r>
                      <a:endParaRPr lang="zh-CN" altLang="en-US" sz="1400" b="0">
                        <a:latin typeface="微软雅黑" panose="020B0503020204020204" pitchFamily="34" charset="-122"/>
                        <a:ea typeface="微软雅黑" panose="020B0503020204020204" pitchFamily="34" charset="-122"/>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rPr>
                        <a:t>全能在线自主平台，只需稍做网络推广，立刻就有收益，多种盈利模式，迅速回本。</a:t>
                      </a:r>
                      <a:endParaRPr lang="zh-CN" altLang="en-US" sz="1400" b="0">
                        <a:latin typeface="微软雅黑" panose="020B0503020204020204" pitchFamily="34" charset="-122"/>
                        <a:ea typeface="微软雅黑" panose="020B0503020204020204" pitchFamily="34" charset="-122"/>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rPr>
                        <a:t>零成本，高达85%的产品利润空间，轻轻松松赚回本。</a:t>
                      </a:r>
                      <a:endParaRPr lang="zh-CN" altLang="en-US" sz="1400" b="0">
                        <a:latin typeface="微软雅黑" panose="020B0503020204020204" pitchFamily="34" charset="-122"/>
                        <a:ea typeface="微软雅黑" panose="020B0503020204020204" pitchFamily="34" charset="-122"/>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rPr>
                        <a:t>互联网技术日益普及，对微信公众号的营销性功能需求只会越来越来大</a:t>
                      </a:r>
                      <a:endParaRPr lang="zh-CN" altLang="en-US" sz="1400" b="0">
                        <a:latin typeface="微软雅黑" panose="020B0503020204020204" pitchFamily="34" charset="-122"/>
                        <a:ea typeface="微软雅黑" panose="020B0503020204020204" pitchFamily="34" charset="-122"/>
                      </a:endParaRPr>
                    </a:p>
                  </a:txBody>
                  <a:tcPr/>
                </a:tc>
              </a:tr>
              <a:tr h="626745">
                <a:tc>
                  <a:txBody>
                    <a:bodyPr/>
                    <a:lstStyle/>
                    <a:p>
                      <a:pPr algn="ctr" fontAlgn="auto">
                        <a:buNone/>
                      </a:pPr>
                      <a:r>
                        <a:rPr lang="zh-CN" altLang="en-US" sz="1800" b="0">
                          <a:solidFill>
                            <a:schemeClr val="bg1"/>
                          </a:solidFill>
                          <a:latin typeface="微软雅黑" panose="020B0503020204020204" pitchFamily="34" charset="-122"/>
                          <a:ea typeface="微软雅黑" panose="020B0503020204020204" pitchFamily="34" charset="-122"/>
                        </a:rPr>
                        <a:t>资源广</a:t>
                      </a:r>
                      <a:endParaRPr lang="zh-CN" altLang="en-US" sz="1800" b="0">
                        <a:solidFill>
                          <a:schemeClr val="bg1"/>
                        </a:solidFill>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fontAlgn="auto">
                        <a:buNone/>
                      </a:pPr>
                      <a:r>
                        <a:rPr lang="zh-CN" altLang="en-US" sz="1800" b="0">
                          <a:solidFill>
                            <a:schemeClr val="bg1"/>
                          </a:solidFill>
                          <a:latin typeface="微软雅黑" panose="020B0503020204020204" pitchFamily="34" charset="-122"/>
                          <a:ea typeface="微软雅黑" panose="020B0503020204020204" pitchFamily="34" charset="-122"/>
                        </a:rPr>
                        <a:t>风险低</a:t>
                      </a:r>
                      <a:endParaRPr lang="zh-CN" altLang="en-US" sz="1800" b="0">
                        <a:solidFill>
                          <a:schemeClr val="bg1"/>
                        </a:solidFill>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fontAlgn="auto">
                        <a:buNone/>
                      </a:pPr>
                      <a:r>
                        <a:rPr lang="zh-CN" altLang="en-US" sz="1800" b="0">
                          <a:solidFill>
                            <a:schemeClr val="bg1"/>
                          </a:solidFill>
                          <a:latin typeface="微软雅黑" panose="020B0503020204020204" pitchFamily="34" charset="-122"/>
                          <a:ea typeface="微软雅黑" panose="020B0503020204020204" pitchFamily="34" charset="-122"/>
                        </a:rPr>
                        <a:t>产品全</a:t>
                      </a:r>
                      <a:endParaRPr lang="zh-CN" altLang="en-US" sz="1800" b="0">
                        <a:solidFill>
                          <a:schemeClr val="bg1"/>
                        </a:solidFill>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fontAlgn="auto">
                        <a:buNone/>
                      </a:pPr>
                      <a:r>
                        <a:rPr lang="zh-CN" altLang="en-US" sz="1800" b="0">
                          <a:solidFill>
                            <a:schemeClr val="bg1"/>
                          </a:solidFill>
                          <a:latin typeface="微软雅黑" panose="020B0503020204020204" pitchFamily="34" charset="-122"/>
                          <a:ea typeface="微软雅黑" panose="020B0503020204020204" pitchFamily="34" charset="-122"/>
                        </a:rPr>
                        <a:t>易操作</a:t>
                      </a:r>
                      <a:endParaRPr lang="zh-CN" altLang="en-US" sz="1800" b="0">
                        <a:solidFill>
                          <a:schemeClr val="bg1"/>
                        </a:solidFill>
                        <a:latin typeface="微软雅黑" panose="020B0503020204020204" pitchFamily="34" charset="-122"/>
                        <a:ea typeface="微软雅黑" panose="020B0503020204020204" pitchFamily="34" charset="-122"/>
                      </a:endParaRPr>
                    </a:p>
                  </a:txBody>
                  <a:tcPr>
                    <a:solidFill>
                      <a:schemeClr val="accent5"/>
                    </a:solidFill>
                  </a:tcPr>
                </a:tc>
                <a:tc>
                  <a:txBody>
                    <a:bodyPr/>
                    <a:lstStyle/>
                    <a:p>
                      <a:pPr algn="ctr" fontAlgn="auto">
                        <a:buNone/>
                      </a:pPr>
                      <a:r>
                        <a:rPr lang="zh-CN" altLang="en-US" sz="1800" b="0">
                          <a:solidFill>
                            <a:schemeClr val="bg1"/>
                          </a:solidFill>
                          <a:latin typeface="微软雅黑" panose="020B0503020204020204" pitchFamily="34" charset="-122"/>
                          <a:ea typeface="微软雅黑" panose="020B0503020204020204" pitchFamily="34" charset="-122"/>
                        </a:rPr>
                        <a:t>受益长</a:t>
                      </a:r>
                      <a:endParaRPr lang="zh-CN" altLang="en-US" sz="1800" b="0">
                        <a:solidFill>
                          <a:schemeClr val="bg1"/>
                        </a:solidFill>
                        <a:latin typeface="微软雅黑" panose="020B0503020204020204" pitchFamily="34" charset="-122"/>
                        <a:ea typeface="微软雅黑" panose="020B0503020204020204" pitchFamily="34" charset="-122"/>
                      </a:endParaRPr>
                    </a:p>
                  </a:txBody>
                  <a:tcPr>
                    <a:solidFill>
                      <a:schemeClr val="accent5"/>
                    </a:solidFill>
                  </a:tcPr>
                </a:tc>
              </a:tr>
              <a:tr h="1417955">
                <a:tc>
                  <a:txBody>
                    <a:bodyPr/>
                    <a:lstStyle/>
                    <a:p>
                      <a:pPr>
                        <a:buNone/>
                      </a:pPr>
                      <a:r>
                        <a:rPr lang="zh-CN" altLang="en-US" sz="1400" b="0">
                          <a:latin typeface="微软雅黑" panose="020B0503020204020204" pitchFamily="34" charset="-122"/>
                          <a:ea typeface="微软雅黑" panose="020B0503020204020204" pitchFamily="34" charset="-122"/>
                        </a:rPr>
                        <a:t>我们已签约微信支付、支付宝等多渠道服务商，IDC产品掌握一手资源</a:t>
                      </a:r>
                      <a:endParaRPr lang="zh-CN" altLang="en-US" sz="1400" b="0">
                        <a:latin typeface="微软雅黑" panose="020B0503020204020204" pitchFamily="34" charset="-122"/>
                        <a:ea typeface="微软雅黑" panose="020B0503020204020204" pitchFamily="34" charset="-122"/>
                      </a:endParaRPr>
                    </a:p>
                    <a:p>
                      <a:pPr>
                        <a:buNone/>
                      </a:pPr>
                      <a:r>
                        <a:rPr lang="zh-CN" altLang="en-US" sz="1400" b="0">
                          <a:latin typeface="微软雅黑" panose="020B0503020204020204" pitchFamily="34" charset="-122"/>
                          <a:ea typeface="微软雅黑" panose="020B0503020204020204" pitchFamily="34" charset="-122"/>
                        </a:rPr>
                        <a:t>我们已与广东、香港、北京等多地机房进行合作，拥有自建机房，系统安全稳定，访问速度快</a:t>
                      </a:r>
                      <a:endParaRPr lang="zh-CN" altLang="en-US" sz="1400" b="0">
                        <a:latin typeface="微软雅黑" panose="020B0503020204020204" pitchFamily="34" charset="-122"/>
                        <a:ea typeface="微软雅黑" panose="020B0503020204020204" pitchFamily="34" charset="-122"/>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sym typeface="+mn-ea"/>
                        </a:rPr>
                        <a:t>无需为盈利点的设计绞尽脑汁，我们解决一切技术问题和资源供应，无需重资本投入，无需强技术投入，零风险</a:t>
                      </a:r>
                      <a:endParaRPr lang="zh-CN" altLang="en-US" sz="1400" b="0">
                        <a:latin typeface="微软雅黑" panose="020B0503020204020204" pitchFamily="34" charset="-122"/>
                        <a:ea typeface="微软雅黑" panose="020B0503020204020204" pitchFamily="34" charset="-122"/>
                        <a:sym typeface="+mn-ea"/>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rPr>
                        <a:t>提供数千行业功能应用模块，同步更新，免费使用微信编辑器、H5微场景平台</a:t>
                      </a:r>
                      <a:endParaRPr lang="zh-CN" altLang="en-US" sz="1400" b="0">
                        <a:latin typeface="微软雅黑" panose="020B0503020204020204" pitchFamily="34" charset="-122"/>
                        <a:ea typeface="微软雅黑" panose="020B0503020204020204" pitchFamily="34" charset="-122"/>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rPr>
                        <a:t>可视化操作系统，简单易操作后台管理系统，免费技术操作培训，绝无后顾之忧</a:t>
                      </a:r>
                      <a:endParaRPr lang="zh-CN" altLang="en-US" sz="1400" b="0">
                        <a:latin typeface="微软雅黑" panose="020B0503020204020204" pitchFamily="34" charset="-122"/>
                        <a:ea typeface="微软雅黑" panose="020B0503020204020204" pitchFamily="34" charset="-122"/>
                      </a:endParaRPr>
                    </a:p>
                  </a:txBody>
                  <a:tcPr/>
                </a:tc>
                <a:tc>
                  <a:txBody>
                    <a:bodyPr/>
                    <a:lstStyle/>
                    <a:p>
                      <a:pPr>
                        <a:buNone/>
                      </a:pPr>
                      <a:r>
                        <a:rPr lang="zh-CN" altLang="en-US" sz="1400" b="0">
                          <a:latin typeface="微软雅黑" panose="020B0503020204020204" pitchFamily="34" charset="-122"/>
                          <a:ea typeface="微软雅黑" panose="020B0503020204020204" pitchFamily="34" charset="-122"/>
                        </a:rPr>
                        <a:t>所有产品按年收费，一次投资，一生事业，终生回报。</a:t>
                      </a:r>
                      <a:endParaRPr lang="zh-CN" altLang="en-US" sz="1400" b="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3" name="Rectangle 22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4" name="Rectangle 23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2774" name="TextBox 24      (向天歌演示原创作品：www.TopPPT.cn)"/>
          <p:cNvSpPr txBox="1"/>
          <p:nvPr/>
        </p:nvSpPr>
        <p:spPr>
          <a:xfrm>
            <a:off x="681355" y="304800"/>
            <a:ext cx="2865755"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平台界面展示</a:t>
            </a:r>
            <a:endParaRPr lang="zh-CN" altLang="en-US" sz="2400" b="1" dirty="0">
              <a:latin typeface="微软雅黑" panose="020B0503020204020204" pitchFamily="34" charset="-122"/>
              <a:ea typeface="微软雅黑" panose="020B0503020204020204" pitchFamily="34" charset="-122"/>
            </a:endParaRPr>
          </a:p>
        </p:txBody>
      </p:sp>
      <p:pic>
        <p:nvPicPr>
          <p:cNvPr id="2" name="图片 1" descr="网站前台"/>
          <p:cNvPicPr>
            <a:picLocks noChangeAspect="1"/>
          </p:cNvPicPr>
          <p:nvPr/>
        </p:nvPicPr>
        <p:blipFill>
          <a:blip r:embed="rId1" cstate="print"/>
          <a:stretch>
            <a:fillRect/>
          </a:stretch>
        </p:blipFill>
        <p:spPr>
          <a:xfrm>
            <a:off x="960755" y="887095"/>
            <a:ext cx="10058400" cy="4601845"/>
          </a:xfrm>
          <a:prstGeom prst="rect">
            <a:avLst/>
          </a:prstGeom>
        </p:spPr>
      </p:pic>
      <p:grpSp>
        <p:nvGrpSpPr>
          <p:cNvPr id="8" name="Group 11      (向天歌演示原创作品：www.TopPPT.cn)"/>
          <p:cNvGrpSpPr/>
          <p:nvPr/>
        </p:nvGrpSpPr>
        <p:grpSpPr bwMode="auto">
          <a:xfrm>
            <a:off x="1006475" y="5772150"/>
            <a:ext cx="9979025" cy="558165"/>
            <a:chOff x="0" y="0"/>
            <a:chExt cx="4354" cy="809"/>
          </a:xfrm>
          <a:solidFill>
            <a:srgbClr val="2B2E30"/>
          </a:solidFill>
        </p:grpSpPr>
        <p:sp>
          <p:nvSpPr>
            <p:cNvPr id="3" name="Rectangle 12      (向天歌演示原创作品：www.TopPPT.cn)"/>
            <p:cNvSpPr>
              <a:spLocks noChangeArrowheads="1"/>
            </p:cNvSpPr>
            <p:nvPr/>
          </p:nvSpPr>
          <p:spPr bwMode="auto">
            <a:xfrm>
              <a:off x="0" y="0"/>
              <a:ext cx="4354" cy="809"/>
            </a:xfrm>
            <a:prstGeom prst="rect">
              <a:avLst/>
            </a:prstGeom>
            <a:grp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cs typeface="+mn-cs"/>
              </a:endParaRPr>
            </a:p>
          </p:txBody>
        </p:sp>
        <p:sp>
          <p:nvSpPr>
            <p:cNvPr id="4" name="Line 13      (向天歌演示原创作品：www.TopPPT.cn)"/>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cs typeface="+mn-cs"/>
              </a:endParaRPr>
            </a:p>
          </p:txBody>
        </p:sp>
      </p:grpSp>
      <p:sp>
        <p:nvSpPr>
          <p:cNvPr id="30735" name="Rectangle 51      (向天歌演示原创作品：www.TopPPT.cn)"/>
          <p:cNvSpPr/>
          <p:nvPr/>
        </p:nvSpPr>
        <p:spPr>
          <a:xfrm>
            <a:off x="1198880" y="5905500"/>
            <a:ext cx="9695815" cy="319405"/>
          </a:xfrm>
          <a:prstGeom prst="rect">
            <a:avLst/>
          </a:prstGeom>
          <a:noFill/>
          <a:ln w="9525">
            <a:noFill/>
          </a:ln>
        </p:spPr>
        <p:txBody>
          <a:bodyPr wrap="square">
            <a:spAutoFit/>
          </a:bodyPr>
          <a:lstStyle/>
          <a:p>
            <a:pPr lvl="0" eaLnBrk="1" hangingPunct="1"/>
            <a:r>
              <a:rPr lang="zh-CN" altLang="en-US" sz="1400" dirty="0">
                <a:solidFill>
                  <a:schemeClr val="bg1"/>
                </a:solidFill>
                <a:latin typeface="微软雅黑" panose="020B0503020204020204" pitchFamily="34" charset="-122"/>
                <a:ea typeface="微软雅黑" panose="020B0503020204020204" pitchFamily="34" charset="-122"/>
              </a:rPr>
              <a:t>强大的多功能自营网站前台展示，可放自己品牌</a:t>
            </a:r>
            <a:r>
              <a:rPr lang="en-US" altLang="zh-CN" sz="1400" dirty="0">
                <a:solidFill>
                  <a:schemeClr val="bg1"/>
                </a:solidFill>
                <a:latin typeface="微软雅黑" panose="020B0503020204020204" pitchFamily="34" charset="-122"/>
                <a:ea typeface="微软雅黑" panose="020B0503020204020204" pitchFamily="34" charset="-122"/>
              </a:rPr>
              <a:t>LOGO</a:t>
            </a:r>
            <a:r>
              <a:rPr lang="zh-CN" altLang="en-US" sz="1400" dirty="0">
                <a:solidFill>
                  <a:schemeClr val="bg1"/>
                </a:solidFill>
                <a:latin typeface="微软雅黑" panose="020B0503020204020204" pitchFamily="34" charset="-122"/>
                <a:ea typeface="微软雅黑" panose="020B0503020204020204" pitchFamily="34" charset="-122"/>
              </a:rPr>
              <a:t>信息，拥有用户社区交流模块，可在线支付购买功能模块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e 19      (向天歌演示原创作品：www.TopPPT.cn)"/>
          <p:cNvSpPr/>
          <p:nvPr/>
        </p:nvSpPr>
        <p:spPr>
          <a:xfrm>
            <a:off x="1373823" y="1878330"/>
            <a:ext cx="2087563" cy="2089150"/>
          </a:xfrm>
          <a:prstGeom prst="pie">
            <a:avLst>
              <a:gd name="adj1" fmla="val 0"/>
              <a:gd name="adj2" fmla="val 10797905"/>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ie 21      (向天歌演示原创作品：www.TopPPT.cn)"/>
          <p:cNvSpPr/>
          <p:nvPr/>
        </p:nvSpPr>
        <p:spPr>
          <a:xfrm rot="17792835">
            <a:off x="1363345" y="1697355"/>
            <a:ext cx="2437765" cy="2353310"/>
          </a:xfrm>
          <a:prstGeom prst="pie">
            <a:avLst>
              <a:gd name="adj1" fmla="val 14579830"/>
              <a:gd name="adj2" fmla="val 3795979"/>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Pie 22      (向天歌演示原创作品：www.TopPPT.cn)"/>
          <p:cNvSpPr/>
          <p:nvPr/>
        </p:nvSpPr>
        <p:spPr>
          <a:xfrm>
            <a:off x="5008563" y="1878013"/>
            <a:ext cx="2089150" cy="2087563"/>
          </a:xfrm>
          <a:prstGeom prst="pie">
            <a:avLst>
              <a:gd name="adj1" fmla="val 0"/>
              <a:gd name="adj2" fmla="val 15031858"/>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ie 23      (向天歌演示原创作品：www.TopPPT.cn)"/>
          <p:cNvSpPr/>
          <p:nvPr/>
        </p:nvSpPr>
        <p:spPr>
          <a:xfrm rot="17792835">
            <a:off x="4740275" y="1450975"/>
            <a:ext cx="2798763" cy="2703513"/>
          </a:xfrm>
          <a:prstGeom prst="pie">
            <a:avLst>
              <a:gd name="adj1" fmla="val 21165908"/>
              <a:gd name="adj2" fmla="val 3873493"/>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438" name="TextBox 24      (向天歌演示原创作品：www.TopPPT.cn)"/>
          <p:cNvSpPr txBox="1"/>
          <p:nvPr/>
        </p:nvSpPr>
        <p:spPr>
          <a:xfrm>
            <a:off x="1997393" y="3894138"/>
            <a:ext cx="2016125" cy="1100455"/>
          </a:xfrm>
          <a:prstGeom prst="rect">
            <a:avLst/>
          </a:prstGeom>
          <a:noFill/>
          <a:ln w="9525">
            <a:noFill/>
          </a:ln>
        </p:spPr>
        <p:txBody>
          <a:bodyPr>
            <a:spAutoFit/>
          </a:bodyPr>
          <a:lstStyle/>
          <a:p>
            <a:pPr lvl="0" eaLnBrk="1" hangingPunct="1"/>
            <a:r>
              <a:rPr lang="en-US" altLang="zh-CN" sz="5400" dirty="0">
                <a:solidFill>
                  <a:srgbClr val="21A3D0"/>
                </a:solidFill>
                <a:latin typeface="Broadway BT"/>
                <a:cs typeface="+mn-ea"/>
              </a:rPr>
              <a:t>5</a:t>
            </a:r>
            <a:r>
              <a:rPr lang="zh-CN" altLang="en-US" sz="2000" b="1" dirty="0">
                <a:latin typeface="微软雅黑" panose="020B0503020204020204" pitchFamily="34" charset="-122"/>
                <a:ea typeface="微软雅黑" panose="020B0503020204020204" pitchFamily="34" charset="-122"/>
              </a:rPr>
              <a:t>折</a:t>
            </a:r>
            <a:endParaRPr lang="zh-CN" altLang="en-US" sz="2000" b="1" dirty="0">
              <a:latin typeface="微软雅黑" panose="020B0503020204020204" pitchFamily="34" charset="-122"/>
              <a:ea typeface="微软雅黑" panose="020B0503020204020204" pitchFamily="34" charset="-122"/>
            </a:endParaRPr>
          </a:p>
        </p:txBody>
      </p:sp>
      <p:sp>
        <p:nvSpPr>
          <p:cNvPr id="18439" name="TextBox 25      (向天歌演示原创作品：www.TopPPT.cn)"/>
          <p:cNvSpPr txBox="1"/>
          <p:nvPr/>
        </p:nvSpPr>
        <p:spPr>
          <a:xfrm>
            <a:off x="5560060" y="3923665"/>
            <a:ext cx="2016125" cy="1100455"/>
          </a:xfrm>
          <a:prstGeom prst="rect">
            <a:avLst/>
          </a:prstGeom>
          <a:noFill/>
          <a:ln w="9525">
            <a:noFill/>
          </a:ln>
        </p:spPr>
        <p:txBody>
          <a:bodyPr>
            <a:spAutoFit/>
          </a:bodyPr>
          <a:lstStyle/>
          <a:p>
            <a:pPr lvl="0" eaLnBrk="1" hangingPunct="1"/>
            <a:r>
              <a:rPr lang="en-US" altLang="zh-CN" sz="5400" dirty="0">
                <a:solidFill>
                  <a:srgbClr val="21A3D0"/>
                </a:solidFill>
                <a:latin typeface="Broadway BT"/>
                <a:sym typeface="+mn-ea"/>
              </a:rPr>
              <a:t>3</a:t>
            </a:r>
            <a:r>
              <a:rPr lang="zh-CN" altLang="en-US" sz="2000" b="1" dirty="0">
                <a:latin typeface="微软雅黑" panose="020B0503020204020204" pitchFamily="34" charset="-122"/>
                <a:ea typeface="微软雅黑" panose="020B0503020204020204" pitchFamily="34" charset="-122"/>
                <a:cs typeface="+mn-ea"/>
                <a:sym typeface="+mn-ea"/>
              </a:rPr>
              <a:t>折</a:t>
            </a:r>
            <a:endParaRPr lang="zh-CN" altLang="en-US" sz="2400" dirty="0">
              <a:solidFill>
                <a:srgbClr val="21A3D0"/>
              </a:solidFill>
              <a:latin typeface="Broadway BT"/>
              <a:ea typeface="宋体" panose="02010600030101010101" pitchFamily="2" charset="-122"/>
              <a:sym typeface="+mn-ea"/>
            </a:endParaRPr>
          </a:p>
        </p:txBody>
      </p:sp>
      <p:sp>
        <p:nvSpPr>
          <p:cNvPr id="29" name="Pie 28      (向天歌演示原创作品：www.TopPPT.cn)"/>
          <p:cNvSpPr/>
          <p:nvPr/>
        </p:nvSpPr>
        <p:spPr>
          <a:xfrm>
            <a:off x="8393113" y="1917700"/>
            <a:ext cx="2089150" cy="2089150"/>
          </a:xfrm>
          <a:prstGeom prst="pie">
            <a:avLst>
              <a:gd name="adj1" fmla="val 0"/>
              <a:gd name="adj2" fmla="val 19042771"/>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Pie 29      (向天歌演示原创作品：www.TopPPT.cn)"/>
          <p:cNvSpPr/>
          <p:nvPr/>
        </p:nvSpPr>
        <p:spPr>
          <a:xfrm rot="16431819">
            <a:off x="8571706" y="1848644"/>
            <a:ext cx="2217738" cy="2054225"/>
          </a:xfrm>
          <a:prstGeom prst="pie">
            <a:avLst>
              <a:gd name="adj1" fmla="val 2758241"/>
              <a:gd name="adj2" fmla="val 5162176"/>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442" name="TextBox 30      (向天歌演示原创作品：www.TopPPT.cn)"/>
          <p:cNvSpPr txBox="1"/>
          <p:nvPr/>
        </p:nvSpPr>
        <p:spPr>
          <a:xfrm>
            <a:off x="8976360" y="3923665"/>
            <a:ext cx="2016125" cy="1100455"/>
          </a:xfrm>
          <a:prstGeom prst="rect">
            <a:avLst/>
          </a:prstGeom>
          <a:noFill/>
          <a:ln w="9525">
            <a:noFill/>
          </a:ln>
        </p:spPr>
        <p:txBody>
          <a:bodyPr>
            <a:spAutoFit/>
          </a:bodyPr>
          <a:lstStyle/>
          <a:p>
            <a:pPr lvl="0" eaLnBrk="1" hangingPunct="1"/>
            <a:r>
              <a:rPr lang="en-US" altLang="zh-CN" sz="5400" dirty="0">
                <a:solidFill>
                  <a:srgbClr val="21A3D0"/>
                </a:solidFill>
                <a:latin typeface="Broadway BT"/>
                <a:ea typeface="宋体" panose="02010600030101010101" pitchFamily="2" charset="-122"/>
              </a:rPr>
              <a:t>1</a:t>
            </a:r>
            <a:r>
              <a:rPr lang="zh-CN" altLang="en-US" sz="2000" b="1" dirty="0">
                <a:solidFill>
                  <a:schemeClr val="tx1"/>
                </a:solidFill>
                <a:latin typeface="微软雅黑" panose="020B0503020204020204" pitchFamily="34" charset="-122"/>
                <a:ea typeface="微软雅黑" panose="020B0503020204020204" pitchFamily="34" charset="-122"/>
              </a:rPr>
              <a:t>折</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27" name="Rectangle 26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8" name="Rectangle 27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41" name="Rectangle 4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446" name="TextBox 41      (向天歌演示原创作品：www.TopPPT.cn)"/>
          <p:cNvSpPr txBox="1"/>
          <p:nvPr/>
        </p:nvSpPr>
        <p:spPr>
          <a:xfrm>
            <a:off x="681355" y="304800"/>
            <a:ext cx="2653030"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代理合作方式</a:t>
            </a:r>
            <a:endParaRPr lang="zh-CN" altLang="en-US" sz="2400" b="1" dirty="0">
              <a:latin typeface="微软雅黑" panose="020B0503020204020204" pitchFamily="34" charset="-122"/>
              <a:ea typeface="微软雅黑" panose="020B0503020204020204" pitchFamily="34" charset="-122"/>
            </a:endParaRPr>
          </a:p>
        </p:txBody>
      </p:sp>
      <p:sp>
        <p:nvSpPr>
          <p:cNvPr id="44" name="Rectangle 43      (向天歌演示原创作品：www.TopPPT.cn)"/>
          <p:cNvSpPr/>
          <p:nvPr/>
        </p:nvSpPr>
        <p:spPr>
          <a:xfrm>
            <a:off x="1350645" y="4958080"/>
            <a:ext cx="2250440" cy="1226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8448" name="TextBox 44      (向天歌演示原创作品：www.TopPPT.cn)"/>
          <p:cNvSpPr txBox="1"/>
          <p:nvPr/>
        </p:nvSpPr>
        <p:spPr>
          <a:xfrm>
            <a:off x="1483360" y="5078730"/>
            <a:ext cx="2015490" cy="101854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algn="ctr" eaLnBrk="0" hangingPunct="0">
              <a:spcBef>
                <a:spcPct val="0"/>
              </a:spcBef>
              <a:buNone/>
            </a:pPr>
            <a:r>
              <a:rPr lang="zh-CN" altLang="en-US" sz="1200" dirty="0">
                <a:solidFill>
                  <a:schemeClr val="bg1"/>
                </a:solidFill>
                <a:latin typeface="微软雅黑" panose="020B0503020204020204" pitchFamily="34" charset="-122"/>
              </a:rPr>
              <a:t>平台预付款3000元+客户权益保证金3000元 ，第二年起每年收取</a:t>
            </a:r>
            <a:r>
              <a:rPr lang="en-US" altLang="zh-CN" sz="1200" dirty="0">
                <a:solidFill>
                  <a:schemeClr val="bg1"/>
                </a:solidFill>
                <a:latin typeface="微软雅黑" panose="020B0503020204020204" pitchFamily="34" charset="-122"/>
              </a:rPr>
              <a:t>500</a:t>
            </a:r>
            <a:r>
              <a:rPr lang="zh-CN" altLang="en-US" sz="1200" dirty="0">
                <a:solidFill>
                  <a:schemeClr val="bg1"/>
                </a:solidFill>
                <a:latin typeface="微软雅黑" panose="020B0503020204020204" pitchFamily="34" charset="-122"/>
              </a:rPr>
              <a:t>元平台使用费（一年内代理平台消费满</a:t>
            </a:r>
            <a:r>
              <a:rPr lang="en-US" altLang="zh-CN" sz="1200" b="1" dirty="0">
                <a:solidFill>
                  <a:schemeClr val="bg1"/>
                </a:solidFill>
                <a:latin typeface="微软雅黑" panose="020B0503020204020204" pitchFamily="34" charset="-122"/>
              </a:rPr>
              <a:t>3</a:t>
            </a:r>
            <a:r>
              <a:rPr lang="zh-CN" altLang="en-US" sz="1200" b="1" dirty="0">
                <a:solidFill>
                  <a:schemeClr val="bg1"/>
                </a:solidFill>
                <a:latin typeface="微软雅黑" panose="020B0503020204020204" pitchFamily="34" charset="-122"/>
              </a:rPr>
              <a:t>000元</a:t>
            </a:r>
            <a:r>
              <a:rPr lang="zh-CN" altLang="en-US" sz="1200" dirty="0">
                <a:solidFill>
                  <a:schemeClr val="bg1"/>
                </a:solidFill>
                <a:latin typeface="微软雅黑" panose="020B0503020204020204" pitchFamily="34" charset="-122"/>
              </a:rPr>
              <a:t>，免收）</a:t>
            </a:r>
            <a:endParaRPr lang="zh-CN" altLang="en-US" sz="1200" dirty="0">
              <a:solidFill>
                <a:schemeClr val="bg1"/>
              </a:solidFill>
              <a:latin typeface="微软雅黑" panose="020B0503020204020204" pitchFamily="34" charset="-122"/>
            </a:endParaRPr>
          </a:p>
        </p:txBody>
      </p:sp>
      <p:sp>
        <p:nvSpPr>
          <p:cNvPr id="2" name="Rectangle 43      (向天歌演示原创作品：www.TopPPT.cn)"/>
          <p:cNvSpPr/>
          <p:nvPr/>
        </p:nvSpPr>
        <p:spPr>
          <a:xfrm>
            <a:off x="4970780" y="4958080"/>
            <a:ext cx="2250440" cy="1226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 name="TextBox 44      (向天歌演示原创作品：www.TopPPT.cn)"/>
          <p:cNvSpPr txBox="1"/>
          <p:nvPr/>
        </p:nvSpPr>
        <p:spPr>
          <a:xfrm>
            <a:off x="5103495" y="5078730"/>
            <a:ext cx="2015490" cy="101854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algn="ctr" eaLnBrk="0" hangingPunct="0">
              <a:spcBef>
                <a:spcPct val="0"/>
              </a:spcBef>
              <a:buNone/>
            </a:pPr>
            <a:r>
              <a:rPr lang="zh-CN" altLang="en-US" sz="1200" dirty="0">
                <a:solidFill>
                  <a:schemeClr val="bg1"/>
                </a:solidFill>
                <a:latin typeface="微软雅黑" panose="020B0503020204020204" pitchFamily="34" charset="-122"/>
              </a:rPr>
              <a:t>平台预付款5000元+客户权益保证金5000元  第二年起每年收取</a:t>
            </a:r>
            <a:r>
              <a:rPr lang="en-US" altLang="zh-CN" sz="1200" dirty="0">
                <a:solidFill>
                  <a:schemeClr val="bg1"/>
                </a:solidFill>
                <a:latin typeface="微软雅黑" panose="020B0503020204020204" pitchFamily="34" charset="-122"/>
              </a:rPr>
              <a:t>1</a:t>
            </a:r>
            <a:r>
              <a:rPr lang="zh-CN" altLang="en-US" sz="1200" dirty="0">
                <a:solidFill>
                  <a:schemeClr val="bg1"/>
                </a:solidFill>
                <a:latin typeface="微软雅黑" panose="020B0503020204020204" pitchFamily="34" charset="-122"/>
              </a:rPr>
              <a:t>000元平台使用费 （一年内代理平台消费满</a:t>
            </a:r>
            <a:r>
              <a:rPr lang="en-US" altLang="zh-CN" sz="1200" b="1" dirty="0">
                <a:solidFill>
                  <a:schemeClr val="bg1"/>
                </a:solidFill>
                <a:latin typeface="微软雅黑" panose="020B0503020204020204" pitchFamily="34" charset="-122"/>
              </a:rPr>
              <a:t>5000</a:t>
            </a:r>
            <a:r>
              <a:rPr lang="zh-CN" altLang="en-US" sz="1200" b="1" dirty="0">
                <a:solidFill>
                  <a:schemeClr val="bg1"/>
                </a:solidFill>
                <a:latin typeface="微软雅黑" panose="020B0503020204020204" pitchFamily="34" charset="-122"/>
              </a:rPr>
              <a:t>元</a:t>
            </a:r>
            <a:r>
              <a:rPr lang="zh-CN" altLang="en-US" sz="1200" dirty="0">
                <a:solidFill>
                  <a:schemeClr val="bg1"/>
                </a:solidFill>
                <a:latin typeface="微软雅黑" panose="020B0503020204020204" pitchFamily="34" charset="-122"/>
              </a:rPr>
              <a:t>，免收）</a:t>
            </a:r>
            <a:endParaRPr lang="zh-CN" altLang="en-US" sz="1200" dirty="0">
              <a:solidFill>
                <a:schemeClr val="bg1"/>
              </a:solidFill>
              <a:latin typeface="微软雅黑" panose="020B0503020204020204" pitchFamily="34" charset="-122"/>
            </a:endParaRPr>
          </a:p>
        </p:txBody>
      </p:sp>
      <p:sp>
        <p:nvSpPr>
          <p:cNvPr id="4" name="Rectangle 43      (向天歌演示原创作品：www.TopPPT.cn)"/>
          <p:cNvSpPr/>
          <p:nvPr/>
        </p:nvSpPr>
        <p:spPr>
          <a:xfrm>
            <a:off x="8312785" y="4942205"/>
            <a:ext cx="2250440" cy="1226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 name="TextBox 44      (向天歌演示原创作品：www.TopPPT.cn)"/>
          <p:cNvSpPr txBox="1"/>
          <p:nvPr/>
        </p:nvSpPr>
        <p:spPr>
          <a:xfrm>
            <a:off x="8445500" y="5062855"/>
            <a:ext cx="2015490" cy="101854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algn="ctr" eaLnBrk="0" hangingPunct="0">
              <a:spcBef>
                <a:spcPct val="0"/>
              </a:spcBef>
              <a:buNone/>
            </a:pPr>
            <a:r>
              <a:rPr lang="zh-CN" altLang="en-US" sz="1200" dirty="0">
                <a:solidFill>
                  <a:schemeClr val="bg1"/>
                </a:solidFill>
                <a:latin typeface="微软雅黑" panose="020B0503020204020204" pitchFamily="34" charset="-122"/>
              </a:rPr>
              <a:t>平台预付款8000元+客户权益保证金8000元  第二年起每年收取</a:t>
            </a:r>
            <a:r>
              <a:rPr lang="en-US" altLang="zh-CN" sz="1200" dirty="0">
                <a:solidFill>
                  <a:schemeClr val="bg1"/>
                </a:solidFill>
                <a:latin typeface="微软雅黑" panose="020B0503020204020204" pitchFamily="34" charset="-122"/>
              </a:rPr>
              <a:t>2</a:t>
            </a:r>
            <a:r>
              <a:rPr lang="zh-CN" altLang="en-US" sz="1200" dirty="0">
                <a:solidFill>
                  <a:schemeClr val="bg1"/>
                </a:solidFill>
                <a:latin typeface="微软雅黑" panose="020B0503020204020204" pitchFamily="34" charset="-122"/>
              </a:rPr>
              <a:t>000元平台使用费 （一年内代理平台消费满</a:t>
            </a:r>
            <a:r>
              <a:rPr lang="en-US" altLang="zh-CN" sz="1200" b="1" dirty="0">
                <a:solidFill>
                  <a:schemeClr val="bg1"/>
                </a:solidFill>
                <a:latin typeface="微软雅黑" panose="020B0503020204020204" pitchFamily="34" charset="-122"/>
              </a:rPr>
              <a:t>1</a:t>
            </a:r>
            <a:r>
              <a:rPr lang="zh-CN" altLang="en-US" sz="1200" b="1" dirty="0">
                <a:solidFill>
                  <a:schemeClr val="bg1"/>
                </a:solidFill>
                <a:latin typeface="微软雅黑" panose="020B0503020204020204" pitchFamily="34" charset="-122"/>
              </a:rPr>
              <a:t>万元</a:t>
            </a:r>
            <a:r>
              <a:rPr lang="zh-CN" altLang="en-US" sz="1200" dirty="0">
                <a:solidFill>
                  <a:schemeClr val="bg1"/>
                </a:solidFill>
                <a:latin typeface="微软雅黑" panose="020B0503020204020204" pitchFamily="34" charset="-122"/>
              </a:rPr>
              <a:t>，免收）</a:t>
            </a:r>
            <a:endParaRPr lang="zh-CN" altLang="en-US" sz="1200" dirty="0">
              <a:solidFill>
                <a:schemeClr val="bg1"/>
              </a:solidFill>
              <a:latin typeface="微软雅黑" panose="020B0503020204020204" pitchFamily="34" charset="-122"/>
            </a:endParaRPr>
          </a:p>
        </p:txBody>
      </p:sp>
      <p:sp>
        <p:nvSpPr>
          <p:cNvPr id="200" name=" 200"/>
          <p:cNvSpPr/>
          <p:nvPr/>
        </p:nvSpPr>
        <p:spPr>
          <a:xfrm>
            <a:off x="5015865" y="908685"/>
            <a:ext cx="2304415" cy="431800"/>
          </a:xfrm>
          <a:prstGeom prst="fram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chemeClr val="tx1"/>
                </a:solidFill>
                <a:latin typeface="微软雅黑" panose="020B0503020204020204" pitchFamily="34" charset="-122"/>
                <a:ea typeface="微软雅黑" panose="020B0503020204020204" pitchFamily="34" charset="-122"/>
              </a:rPr>
              <a:t>5+5 银牌合作伙伴</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 200"/>
          <p:cNvSpPr/>
          <p:nvPr/>
        </p:nvSpPr>
        <p:spPr>
          <a:xfrm>
            <a:off x="8445500" y="946785"/>
            <a:ext cx="2304415" cy="431800"/>
          </a:xfrm>
          <a:prstGeom prst="fram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chemeClr val="tx1"/>
                </a:solidFill>
                <a:latin typeface="微软雅黑" panose="020B0503020204020204" pitchFamily="34" charset="-122"/>
                <a:ea typeface="微软雅黑" panose="020B0503020204020204" pitchFamily="34" charset="-122"/>
              </a:rPr>
              <a:t>8+8 金牌合作伙伴</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 200"/>
          <p:cNvSpPr/>
          <p:nvPr/>
        </p:nvSpPr>
        <p:spPr>
          <a:xfrm>
            <a:off x="1494155" y="908685"/>
            <a:ext cx="2304415" cy="431800"/>
          </a:xfrm>
          <a:prstGeom prst="fram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chemeClr val="tx1"/>
                </a:solidFill>
                <a:latin typeface="微软雅黑" panose="020B0503020204020204" pitchFamily="34" charset="-122"/>
                <a:ea typeface="微软雅黑" panose="020B0503020204020204" pitchFamily="34" charset="-122"/>
              </a:rPr>
              <a:t>3+3 铜牌合作伙伴</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31445" y="1652905"/>
            <a:ext cx="914400" cy="2618740"/>
          </a:xfrm>
          <a:prstGeom prst="rect">
            <a:avLst/>
          </a:prstGeom>
          <a:noFill/>
        </p:spPr>
        <p:txBody>
          <a:bodyPr vert="eaVert" wrap="square" rtlCol="0">
            <a:spAutoFit/>
          </a:bodyPr>
          <a:lstStyle/>
          <a:p>
            <a:r>
              <a:rPr lang="zh-CN" altLang="en-US" sz="1600" noProof="0">
                <a:ln>
                  <a:noFill/>
                </a:ln>
                <a:effectLst/>
                <a:uLnTx/>
                <a:uFillTx/>
                <a:latin typeface="+mn-lt"/>
                <a:ea typeface="+mn-ea"/>
                <a:cs typeface="+mn-cs"/>
                <a:sym typeface="+mn-ea"/>
              </a:rPr>
              <a:t>注：蓝色模块指的是系统版本</a:t>
            </a:r>
            <a:r>
              <a:rPr lang="en-US" altLang="zh-CN" sz="1600" noProof="0">
                <a:ln>
                  <a:noFill/>
                </a:ln>
                <a:effectLst/>
                <a:uLnTx/>
                <a:uFillTx/>
                <a:latin typeface="+mn-lt"/>
                <a:ea typeface="+mn-ea"/>
                <a:cs typeface="+mn-cs"/>
                <a:sym typeface="+mn-ea"/>
              </a:rPr>
              <a:t>+</a:t>
            </a:r>
            <a:r>
              <a:rPr lang="zh-CN" altLang="en-US" sz="1600" noProof="0">
                <a:ln>
                  <a:noFill/>
                </a:ln>
                <a:effectLst/>
                <a:uLnTx/>
                <a:uFillTx/>
                <a:latin typeface="+mn-lt"/>
                <a:ea typeface="+mn-ea"/>
                <a:cs typeface="+mn-cs"/>
                <a:sym typeface="+mn-ea"/>
              </a:rPr>
              <a:t>功能模块所享受的折扣</a:t>
            </a:r>
            <a:endParaRPr lang="zh-CN" altLang="en-US" sz="1600"/>
          </a:p>
          <a:p>
            <a:endParaRPr lang="zh-CN" altLang="en-US" sz="1600"/>
          </a:p>
        </p:txBody>
      </p:sp>
      <p:cxnSp>
        <p:nvCxnSpPr>
          <p:cNvPr id="13" name="肘形连接符 12"/>
          <p:cNvCxnSpPr/>
          <p:nvPr/>
        </p:nvCxnSpPr>
        <p:spPr>
          <a:xfrm flipV="1">
            <a:off x="1045845" y="2275840"/>
            <a:ext cx="483870" cy="614680"/>
          </a:xfrm>
          <a:prstGeom prst="bentConnector5">
            <a:avLst>
              <a:gd name="adj1" fmla="val 49213"/>
              <a:gd name="adj2" fmla="val -251756"/>
              <a:gd name="adj3" fmla="val -6299"/>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6" name="Rectangle 35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37" name="Rectangle 36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20485" name="TextBox 37      (向天歌演示原创作品：www.TopPPT.cn)"/>
          <p:cNvSpPr txBox="1"/>
          <p:nvPr/>
        </p:nvSpPr>
        <p:spPr>
          <a:xfrm>
            <a:off x="681355" y="304800"/>
            <a:ext cx="2702560" cy="483235"/>
          </a:xfrm>
          <a:prstGeom prst="rect">
            <a:avLst/>
          </a:prstGeom>
          <a:noFill/>
          <a:ln w="9525">
            <a:noFill/>
          </a:ln>
        </p:spPr>
        <p:txBody>
          <a:bodyPr wrap="square">
            <a:spAutoFit/>
          </a:bodyPr>
          <a:lstStyle/>
          <a:p>
            <a:pPr lvl="0" eaLnBrk="1" hangingPunct="1"/>
            <a:r>
              <a:rPr lang="zh-CN" altLang="en-US" sz="2400" b="1" dirty="0">
                <a:latin typeface="微软雅黑" panose="020B0503020204020204" pitchFamily="34" charset="-122"/>
                <a:ea typeface="微软雅黑" panose="020B0503020204020204" pitchFamily="34" charset="-122"/>
              </a:rPr>
              <a:t>代理发展代理政策</a:t>
            </a:r>
            <a:endParaRPr lang="zh-CN" altLang="en-US" sz="2400" b="1" dirty="0">
              <a:latin typeface="微软雅黑" panose="020B0503020204020204" pitchFamily="34" charset="-122"/>
              <a:ea typeface="微软雅黑" panose="020B0503020204020204" pitchFamily="34" charset="-122"/>
            </a:endParaRPr>
          </a:p>
        </p:txBody>
      </p:sp>
      <p:grpSp>
        <p:nvGrpSpPr>
          <p:cNvPr id="20486" name="Group 1      (向天歌演示原创作品：www.TopPPT.cn)"/>
          <p:cNvGrpSpPr/>
          <p:nvPr/>
        </p:nvGrpSpPr>
        <p:grpSpPr>
          <a:xfrm>
            <a:off x="1846580" y="1013460"/>
            <a:ext cx="7716520" cy="1466850"/>
            <a:chOff x="1847528" y="1844824"/>
            <a:chExt cx="2040938" cy="1706595"/>
          </a:xfrm>
        </p:grpSpPr>
        <p:grpSp>
          <p:nvGrpSpPr>
            <p:cNvPr id="5" name="组合 4"/>
            <p:cNvGrpSpPr/>
            <p:nvPr/>
          </p:nvGrpSpPr>
          <p:grpSpPr>
            <a:xfrm>
              <a:off x="1847528" y="1844824"/>
              <a:ext cx="2040938" cy="1706595"/>
              <a:chOff x="1234918" y="2180481"/>
              <a:chExt cx="2040938" cy="1551259"/>
            </a:xfrm>
            <a:effectLst>
              <a:outerShdw blurRad="50800" dist="38100" dir="5400000" algn="t" rotWithShape="0">
                <a:prstClr val="black">
                  <a:alpha val="40000"/>
                </a:prstClr>
              </a:outerShdw>
            </a:effectLst>
          </p:grpSpPr>
          <p:sp>
            <p:nvSpPr>
              <p:cNvPr id="27" name="Rectangle 26      (向天歌演示原创作品：www.TopPPT.cn)"/>
              <p:cNvSpPr/>
              <p:nvPr/>
            </p:nvSpPr>
            <p:spPr>
              <a:xfrm>
                <a:off x="1234918" y="2180481"/>
                <a:ext cx="2040938" cy="476122"/>
              </a:xfrm>
              <a:prstGeom prst="rect">
                <a:avLst/>
              </a:prstGeom>
              <a:solidFill>
                <a:srgbClr val="21A3D0"/>
              </a:solidFill>
              <a:ln w="25400"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3+3</a:t>
                </a: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铜牌合作伙伴</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8" name="Rectangle 27      (向天歌演示原创作品：www.TopPPT.cn)"/>
              <p:cNvSpPr/>
              <p:nvPr/>
            </p:nvSpPr>
            <p:spPr>
              <a:xfrm>
                <a:off x="1234918" y="2656603"/>
                <a:ext cx="2040938" cy="1075137"/>
              </a:xfrm>
              <a:prstGeom prst="rect">
                <a:avLst/>
              </a:prstGeom>
              <a:solidFill>
                <a:srgbClr val="2B2E30"/>
              </a:solidFill>
              <a:ln w="25400"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20509" name="TextBox 31      (向天歌演示原创作品：www.TopPPT.cn)"/>
            <p:cNvSpPr txBox="1"/>
            <p:nvPr/>
          </p:nvSpPr>
          <p:spPr>
            <a:xfrm>
              <a:off x="2155550" y="2613161"/>
              <a:ext cx="1631642" cy="69372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铜牌合作伙伴发展代理商，平台预存款及客户权益保证金享受9折优惠，产品消费按照发展的代理商等级对应折扣基础上再打9折</a:t>
              </a:r>
              <a:endParaRPr lang="zh-CN" altLang="en-US" sz="1600" dirty="0">
                <a:solidFill>
                  <a:schemeClr val="bg1"/>
                </a:solidFill>
                <a:latin typeface="微软雅黑" panose="020B0503020204020204" pitchFamily="34" charset="-122"/>
              </a:endParaRPr>
            </a:p>
          </p:txBody>
        </p:sp>
      </p:grpSp>
      <p:grpSp>
        <p:nvGrpSpPr>
          <p:cNvPr id="2" name="Group 1      (向天歌演示原创作品：www.TopPPT.cn)"/>
          <p:cNvGrpSpPr/>
          <p:nvPr/>
        </p:nvGrpSpPr>
        <p:grpSpPr>
          <a:xfrm>
            <a:off x="1846580" y="2757805"/>
            <a:ext cx="7716520" cy="1466850"/>
            <a:chOff x="1847528" y="1844824"/>
            <a:chExt cx="2040938" cy="1706595"/>
          </a:xfrm>
        </p:grpSpPr>
        <p:grpSp>
          <p:nvGrpSpPr>
            <p:cNvPr id="3" name="组合 2"/>
            <p:cNvGrpSpPr/>
            <p:nvPr/>
          </p:nvGrpSpPr>
          <p:grpSpPr>
            <a:xfrm>
              <a:off x="1847528" y="1844824"/>
              <a:ext cx="2040938" cy="1706595"/>
              <a:chOff x="1234918" y="2180481"/>
              <a:chExt cx="2040938" cy="1551259"/>
            </a:xfrm>
            <a:effectLst>
              <a:outerShdw blurRad="50800" dist="38100" dir="5400000" algn="t" rotWithShape="0">
                <a:prstClr val="black">
                  <a:alpha val="40000"/>
                </a:prstClr>
              </a:outerShdw>
            </a:effectLst>
          </p:grpSpPr>
          <p:sp>
            <p:nvSpPr>
              <p:cNvPr id="4" name="Rectangle 26      (向天歌演示原创作品：www.TopPPT.cn)"/>
              <p:cNvSpPr/>
              <p:nvPr/>
            </p:nvSpPr>
            <p:spPr>
              <a:xfrm>
                <a:off x="1234918" y="2180481"/>
                <a:ext cx="2040938" cy="476122"/>
              </a:xfrm>
              <a:prstGeom prst="rect">
                <a:avLst/>
              </a:prstGeom>
              <a:solidFill>
                <a:srgbClr val="21A3D0"/>
              </a:solidFill>
              <a:ln w="25400"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5+5</a:t>
                </a: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银牌合作伙伴</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29" name="Rectangle 27      (向天歌演示原创作品：www.TopPPT.cn)"/>
              <p:cNvSpPr/>
              <p:nvPr/>
            </p:nvSpPr>
            <p:spPr>
              <a:xfrm>
                <a:off x="1234918" y="2656603"/>
                <a:ext cx="2040938" cy="1075137"/>
              </a:xfrm>
              <a:prstGeom prst="rect">
                <a:avLst/>
              </a:prstGeom>
              <a:solidFill>
                <a:srgbClr val="2B2E30"/>
              </a:solidFill>
              <a:ln w="25400"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31      (向天歌演示原创作品：www.TopPPT.cn)"/>
            <p:cNvSpPr txBox="1"/>
            <p:nvPr/>
          </p:nvSpPr>
          <p:spPr>
            <a:xfrm>
              <a:off x="2155550" y="2613161"/>
              <a:ext cx="1631642" cy="69372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银牌合作伙伴发展代理商，平台</a:t>
              </a:r>
              <a:r>
                <a:rPr lang="zh-CN" altLang="en-US" sz="1600" dirty="0">
                  <a:solidFill>
                    <a:schemeClr val="bg1"/>
                  </a:solidFill>
                  <a:latin typeface="微软雅黑" panose="020B0503020204020204" pitchFamily="34" charset="-122"/>
                  <a:sym typeface="+mn-ea"/>
                </a:rPr>
                <a:t>预存款</a:t>
              </a:r>
              <a:r>
                <a:rPr lang="zh-CN" altLang="en-US" sz="1600" dirty="0">
                  <a:solidFill>
                    <a:schemeClr val="bg1"/>
                  </a:solidFill>
                  <a:latin typeface="微软雅黑" panose="020B0503020204020204" pitchFamily="34" charset="-122"/>
                </a:rPr>
                <a:t>及客户权益保证金享受8折优惠，产品消费按照发展的代理商等级对应折扣基础上再打8折</a:t>
              </a:r>
              <a:endParaRPr lang="zh-CN" altLang="en-US" sz="1600" dirty="0">
                <a:solidFill>
                  <a:schemeClr val="bg1"/>
                </a:solidFill>
                <a:latin typeface="微软雅黑" panose="020B0503020204020204" pitchFamily="34" charset="-122"/>
              </a:endParaRPr>
            </a:p>
          </p:txBody>
        </p:sp>
      </p:grpSp>
      <p:grpSp>
        <p:nvGrpSpPr>
          <p:cNvPr id="31" name="Group 1      (向天歌演示原创作品：www.TopPPT.cn)"/>
          <p:cNvGrpSpPr/>
          <p:nvPr/>
        </p:nvGrpSpPr>
        <p:grpSpPr>
          <a:xfrm>
            <a:off x="1846580" y="4524375"/>
            <a:ext cx="7716520" cy="1466850"/>
            <a:chOff x="1847528" y="1844824"/>
            <a:chExt cx="2040938" cy="1706595"/>
          </a:xfrm>
        </p:grpSpPr>
        <p:grpSp>
          <p:nvGrpSpPr>
            <p:cNvPr id="32" name="组合 31"/>
            <p:cNvGrpSpPr/>
            <p:nvPr/>
          </p:nvGrpSpPr>
          <p:grpSpPr>
            <a:xfrm>
              <a:off x="1847528" y="1844824"/>
              <a:ext cx="2040938" cy="1706595"/>
              <a:chOff x="1234918" y="2180481"/>
              <a:chExt cx="2040938" cy="1551259"/>
            </a:xfrm>
            <a:effectLst>
              <a:outerShdw blurRad="50800" dist="38100" dir="5400000" algn="t" rotWithShape="0">
                <a:prstClr val="black">
                  <a:alpha val="40000"/>
                </a:prstClr>
              </a:outerShdw>
            </a:effectLst>
          </p:grpSpPr>
          <p:sp>
            <p:nvSpPr>
              <p:cNvPr id="33" name="Rectangle 26      (向天歌演示原创作品：www.TopPPT.cn)"/>
              <p:cNvSpPr/>
              <p:nvPr/>
            </p:nvSpPr>
            <p:spPr>
              <a:xfrm>
                <a:off x="1234918" y="2180481"/>
                <a:ext cx="2040938" cy="476122"/>
              </a:xfrm>
              <a:prstGeom prst="rect">
                <a:avLst/>
              </a:prstGeom>
              <a:solidFill>
                <a:srgbClr val="21A3D0"/>
              </a:solidFill>
              <a:ln w="25400"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8+8</a:t>
                </a: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金牌合作伙伴</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34" name="Rectangle 27      (向天歌演示原创作品：www.TopPPT.cn)"/>
              <p:cNvSpPr/>
              <p:nvPr/>
            </p:nvSpPr>
            <p:spPr>
              <a:xfrm>
                <a:off x="1234918" y="2656603"/>
                <a:ext cx="2040938" cy="1075137"/>
              </a:xfrm>
              <a:prstGeom prst="rect">
                <a:avLst/>
              </a:prstGeom>
              <a:solidFill>
                <a:srgbClr val="2B2E30"/>
              </a:solidFill>
              <a:ln w="25400"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38" name="TextBox 31      (向天歌演示原创作品：www.TopPPT.cn)"/>
            <p:cNvSpPr txBox="1"/>
            <p:nvPr/>
          </p:nvSpPr>
          <p:spPr>
            <a:xfrm>
              <a:off x="2155550" y="2613161"/>
              <a:ext cx="1631642" cy="693720"/>
            </a:xfrm>
            <a:prstGeom prst="rect">
              <a:avLst/>
            </a:prstGeom>
            <a:noFill/>
            <a:ln w="9525">
              <a:noFill/>
            </a:ln>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600" dirty="0">
                  <a:solidFill>
                    <a:schemeClr val="bg1"/>
                  </a:solidFill>
                  <a:latin typeface="微软雅黑" panose="020B0503020204020204" pitchFamily="34" charset="-122"/>
                </a:rPr>
                <a:t>金牌合作伙伴发展代理商，平台</a:t>
              </a:r>
              <a:r>
                <a:rPr lang="zh-CN" altLang="en-US" sz="1600" dirty="0">
                  <a:solidFill>
                    <a:schemeClr val="bg1"/>
                  </a:solidFill>
                  <a:latin typeface="微软雅黑" panose="020B0503020204020204" pitchFamily="34" charset="-122"/>
                  <a:sym typeface="+mn-ea"/>
                </a:rPr>
                <a:t>预存款</a:t>
              </a:r>
              <a:r>
                <a:rPr lang="zh-CN" altLang="en-US" sz="1600" dirty="0">
                  <a:solidFill>
                    <a:schemeClr val="bg1"/>
                  </a:solidFill>
                  <a:latin typeface="微软雅黑" panose="020B0503020204020204" pitchFamily="34" charset="-122"/>
                </a:rPr>
                <a:t>及客户权益保证金享受7折优惠，产品消费按照发展的代理商等级对应折扣基础上再打7折</a:t>
              </a:r>
              <a:endParaRPr lang="zh-CN" altLang="en-US" sz="1600" dirty="0">
                <a:solidFill>
                  <a:schemeClr val="bg1"/>
                </a:solidFill>
                <a:latin typeface="微软雅黑" panose="020B0503020204020204" pitchFamily="34" charset="-122"/>
              </a:endParaRPr>
            </a:p>
          </p:txBody>
        </p:sp>
      </p:grpSp>
      <p:sp>
        <p:nvSpPr>
          <p:cNvPr id="39" name="文本框 38"/>
          <p:cNvSpPr txBox="1"/>
          <p:nvPr/>
        </p:nvSpPr>
        <p:spPr>
          <a:xfrm>
            <a:off x="681990" y="6213475"/>
            <a:ext cx="10365740" cy="59626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rPr>
              <a:t>举例：小A发展代理商小B，小A在微客助理购买一个3+3铜牌代理商，这时候小A就可以享受这个3+3的9折优惠，即5400元，产品消费在5折的基础上再打9折，所卖给小</a:t>
            </a: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的代理商可以自定义价格，小</a:t>
            </a:r>
            <a:r>
              <a:rPr lang="en-US" altLang="zh-CN" sz="1600">
                <a:latin typeface="微软雅黑" panose="020B0503020204020204" pitchFamily="34" charset="-122"/>
                <a:ea typeface="微软雅黑" panose="020B0503020204020204" pitchFamily="34" charset="-122"/>
              </a:rPr>
              <a:t>B</a:t>
            </a:r>
            <a:r>
              <a:rPr lang="zh-CN" altLang="en-US" sz="1600">
                <a:latin typeface="微软雅黑" panose="020B0503020204020204" pitchFamily="34" charset="-122"/>
                <a:ea typeface="微软雅黑" panose="020B0503020204020204" pitchFamily="34" charset="-122"/>
              </a:rPr>
              <a:t>归小</a:t>
            </a:r>
            <a:r>
              <a:rPr lang="en-US" altLang="zh-CN" sz="1600">
                <a:latin typeface="微软雅黑" panose="020B0503020204020204" pitchFamily="34" charset="-122"/>
                <a:ea typeface="微软雅黑" panose="020B0503020204020204" pitchFamily="34" charset="-122"/>
              </a:rPr>
              <a:t>A</a:t>
            </a:r>
            <a:r>
              <a:rPr lang="zh-CN" altLang="en-US" sz="1600">
                <a:latin typeface="微软雅黑" panose="020B0503020204020204" pitchFamily="34" charset="-122"/>
                <a:ea typeface="微软雅黑" panose="020B0503020204020204" pitchFamily="34" charset="-122"/>
              </a:rPr>
              <a:t>管理。</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向天歌演示原创作品：www.TopPPT.cn)"/>
          <p:cNvSpPr/>
          <p:nvPr/>
        </p:nvSpPr>
        <p:spPr>
          <a:xfrm>
            <a:off x="695325" y="1893888"/>
            <a:ext cx="1152525" cy="11525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7" name="Rectangle 6      (向天歌演示原创作品：www.TopPPT.cn)"/>
          <p:cNvSpPr/>
          <p:nvPr/>
        </p:nvSpPr>
        <p:spPr>
          <a:xfrm>
            <a:off x="1416050" y="2681288"/>
            <a:ext cx="728663" cy="728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8" name="Rectangle 7      (向天歌演示原创作品：www.TopPPT.cn)"/>
          <p:cNvSpPr/>
          <p:nvPr/>
        </p:nvSpPr>
        <p:spPr>
          <a:xfrm>
            <a:off x="1028700" y="3373438"/>
            <a:ext cx="847725" cy="8080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9" name="Rectangle 8      (向天歌演示原创作品：www.TopPPT.cn)"/>
          <p:cNvSpPr/>
          <p:nvPr/>
        </p:nvSpPr>
        <p:spPr>
          <a:xfrm>
            <a:off x="839788" y="3943350"/>
            <a:ext cx="474663" cy="474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 name="Rectangle 9      (向天歌演示原创作品：www.TopPPT.cn)"/>
          <p:cNvSpPr/>
          <p:nvPr/>
        </p:nvSpPr>
        <p:spPr>
          <a:xfrm>
            <a:off x="1452563" y="4198938"/>
            <a:ext cx="1152525" cy="11509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1" name="Rectangle 10      (向天歌演示原创作品：www.TopPPT.cn)"/>
          <p:cNvSpPr/>
          <p:nvPr/>
        </p:nvSpPr>
        <p:spPr>
          <a:xfrm>
            <a:off x="2424113" y="3546475"/>
            <a:ext cx="919163" cy="8794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2" name="Rectangle 11      (向天歌演示原创作品：www.TopPPT.cn)"/>
          <p:cNvSpPr/>
          <p:nvPr/>
        </p:nvSpPr>
        <p:spPr>
          <a:xfrm>
            <a:off x="501650" y="4724400"/>
            <a:ext cx="1150938"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pic>
        <p:nvPicPr>
          <p:cNvPr id="10249" name="Picture 14      (向天歌演示原创作品：www.TopPPT.cn)"/>
          <p:cNvPicPr>
            <a:picLocks noChangeAspect="1"/>
          </p:cNvPicPr>
          <p:nvPr/>
        </p:nvPicPr>
        <p:blipFill>
          <a:blip r:embed="rId1" cstate="print"/>
          <a:stretch>
            <a:fillRect/>
          </a:stretch>
        </p:blipFill>
        <p:spPr>
          <a:xfrm>
            <a:off x="1558925" y="2786063"/>
            <a:ext cx="503238" cy="504825"/>
          </a:xfrm>
          <a:prstGeom prst="rect">
            <a:avLst/>
          </a:prstGeom>
          <a:noFill/>
          <a:ln w="9525">
            <a:noFill/>
          </a:ln>
        </p:spPr>
      </p:pic>
      <p:pic>
        <p:nvPicPr>
          <p:cNvPr id="10250" name="Picture 15      (向天歌演示原创作品：www.TopPPT.cn)"/>
          <p:cNvPicPr>
            <a:picLocks noChangeAspect="1"/>
          </p:cNvPicPr>
          <p:nvPr/>
        </p:nvPicPr>
        <p:blipFill>
          <a:blip r:embed="rId2" cstate="print"/>
          <a:stretch>
            <a:fillRect/>
          </a:stretch>
        </p:blipFill>
        <p:spPr>
          <a:xfrm>
            <a:off x="1677988" y="4367213"/>
            <a:ext cx="715962" cy="715962"/>
          </a:xfrm>
          <a:prstGeom prst="rect">
            <a:avLst/>
          </a:prstGeom>
          <a:noFill/>
          <a:ln w="9525">
            <a:noFill/>
          </a:ln>
        </p:spPr>
      </p:pic>
      <p:pic>
        <p:nvPicPr>
          <p:cNvPr id="10251" name="Picture 16      (向天歌演示原创作品：www.TopPPT.cn)"/>
          <p:cNvPicPr>
            <a:picLocks noChangeAspect="1"/>
          </p:cNvPicPr>
          <p:nvPr/>
        </p:nvPicPr>
        <p:blipFill>
          <a:blip r:embed="rId3" cstate="print">
            <a:biLevel thresh="50000"/>
            <a:grayscl/>
          </a:blip>
          <a:stretch>
            <a:fillRect/>
          </a:stretch>
        </p:blipFill>
        <p:spPr>
          <a:xfrm>
            <a:off x="814388" y="5014913"/>
            <a:ext cx="600075" cy="601662"/>
          </a:xfrm>
          <a:prstGeom prst="rect">
            <a:avLst/>
          </a:prstGeom>
          <a:noFill/>
          <a:ln w="9525">
            <a:noFill/>
          </a:ln>
        </p:spPr>
      </p:pic>
      <p:cxnSp>
        <p:nvCxnSpPr>
          <p:cNvPr id="70" name="Straight Connector 69      (向天歌演示原创作品：www.TopPPT.cn)"/>
          <p:cNvCxnSpPr/>
          <p:nvPr/>
        </p:nvCxnSpPr>
        <p:spPr>
          <a:xfrm>
            <a:off x="4151313" y="3776663"/>
            <a:ext cx="6697663"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0" name="Rectangle 49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51" name="Rectangle 50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10256" name="TextBox 51      (向天歌演示原创作品：www.TopPPT.cn)"/>
          <p:cNvSpPr txBox="1"/>
          <p:nvPr/>
        </p:nvSpPr>
        <p:spPr>
          <a:xfrm>
            <a:off x="681038" y="304800"/>
            <a:ext cx="1958975" cy="483235"/>
          </a:xfrm>
          <a:prstGeom prst="rect">
            <a:avLst/>
          </a:prstGeom>
          <a:noFill/>
          <a:ln w="9525">
            <a:noFill/>
          </a:ln>
        </p:spPr>
        <p:txBody>
          <a:bodyPr>
            <a:spAutoFit/>
          </a:bodyPr>
          <a:lstStyle/>
          <a:p>
            <a:pPr lvl="0" eaLnBrk="1" hangingPunct="1"/>
            <a:r>
              <a:rPr lang="zh-CN" altLang="en-US" sz="2400" b="1" dirty="0">
                <a:latin typeface="微软雅黑" panose="020B0503020204020204" pitchFamily="34" charset="-122"/>
                <a:ea typeface="微软雅黑" panose="020B0503020204020204" pitchFamily="34" charset="-122"/>
              </a:rPr>
              <a:t>备注说明</a:t>
            </a:r>
            <a:endParaRPr lang="zh-CN" altLang="en-US" sz="2400" b="1" dirty="0">
              <a:latin typeface="微软雅黑" panose="020B0503020204020204" pitchFamily="34" charset="-122"/>
              <a:ea typeface="微软雅黑" panose="020B0503020204020204" pitchFamily="34" charset="-122"/>
            </a:endParaRPr>
          </a:p>
        </p:txBody>
      </p:sp>
      <p:sp>
        <p:nvSpPr>
          <p:cNvPr id="10257" name="TextBox 52      (向天歌演示原创作品：www.TopPPT.cn)"/>
          <p:cNvSpPr txBox="1"/>
          <p:nvPr/>
        </p:nvSpPr>
        <p:spPr>
          <a:xfrm>
            <a:off x="4130675" y="2584450"/>
            <a:ext cx="6934200" cy="120777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800" dirty="0">
                <a:latin typeface="微软雅黑" panose="020B0503020204020204" pitchFamily="34" charset="-122"/>
              </a:rPr>
              <a:t>平台预存款属于平台预先存入的款项作为后续购买系统版本及功能模块的费用，并不是押金，预存款只能用于消费；客户权益保证金在代理商向我司提交撤销代理资质申请书及平台期满1年后没有投诉纠纷后退还！</a:t>
            </a:r>
            <a:endParaRPr lang="zh-CN" altLang="en-US" sz="1800" dirty="0">
              <a:latin typeface="微软雅黑" panose="020B0503020204020204" pitchFamily="34" charset="-122"/>
            </a:endParaRPr>
          </a:p>
        </p:txBody>
      </p:sp>
      <p:sp>
        <p:nvSpPr>
          <p:cNvPr id="10258" name="TextBox 58      (向天歌演示原创作品：www.TopPPT.cn)"/>
          <p:cNvSpPr txBox="1"/>
          <p:nvPr/>
        </p:nvSpPr>
        <p:spPr>
          <a:xfrm>
            <a:off x="4130675" y="4124325"/>
            <a:ext cx="6934200" cy="93345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stStyle>
          <a:p>
            <a:pPr marL="0" lvl="0" indent="0" eaLnBrk="0" hangingPunct="0">
              <a:spcBef>
                <a:spcPct val="0"/>
              </a:spcBef>
              <a:buNone/>
            </a:pPr>
            <a:r>
              <a:rPr lang="zh-CN" altLang="en-US" sz="1800" dirty="0">
                <a:latin typeface="微软雅黑" panose="020B0503020204020204" pitchFamily="34" charset="-122"/>
              </a:rPr>
              <a:t>每个月底结算一次，具体按照微客助理官网报价的对应代理级别折后数结算。到期不给结算的我们将取消代理资格，收回代理平台，保证金不予退还！</a:t>
            </a:r>
            <a:endParaRPr lang="zh-CN" altLang="en-US" sz="1800" dirty="0">
              <a:latin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2"/>
  <p:tag name="KSO_WM_UNIT_ID" val="custom160337_28*f*2"/>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337"/>
  <p:tag name="KSO_WM_UNIT_TYPE" val="f"/>
  <p:tag name="KSO_WM_UNIT_INDEX" val="1"/>
  <p:tag name="KSO_WM_UNIT_ID" val="custom160337_28*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337"/>
  <p:tag name="KSO_WM_UNIT_TYPE" val="a"/>
  <p:tag name="KSO_WM_UNIT_INDEX" val="1"/>
  <p:tag name="KSO_WM_UNIT_ID" val="custom160337_28*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EMPLATE_CATEGORY" val="custom"/>
  <p:tag name="KSO_WM_TEMPLATE_INDEX" val="160337"/>
  <p:tag name="KSO_WM_TAG_VERSION" val="1.0"/>
  <p:tag name="KSO_WM_SLIDE_ID" val="custom160337_28"/>
  <p:tag name="KSO_WM_SLIDE_INDEX" val="28"/>
  <p:tag name="KSO_WM_SLIDE_ITEM_CNT" val="2"/>
  <p:tag name="KSO_WM_SLIDE_LAYOUT" val="a_f"/>
  <p:tag name="KSO_WM_SLIDE_LAYOUT_CNT" val="1_2"/>
  <p:tag name="KSO_WM_SLIDE_TYPE" val="text"/>
  <p:tag name="KSO_WM_BEAUTIFY_FLAG" val="#wm#"/>
  <p:tag name="KSO_WM_SLIDE_POSITION" val="130*120"/>
  <p:tag name="KSO_WM_SLIDE_SIZE" val="699*354"/>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3242</Words>
  <Application>WPS 演示</Application>
  <PresentationFormat>自定义</PresentationFormat>
  <Paragraphs>273</Paragraphs>
  <Slides>17</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Calibri</vt:lpstr>
      <vt:lpstr>微软雅黑</vt:lpstr>
      <vt:lpstr>楷体</vt:lpstr>
      <vt:lpstr>Broadway BT</vt:lpstr>
      <vt:lpstr>Impact</vt:lpstr>
      <vt:lpstr>Webdings</vt:lpstr>
      <vt:lpstr>黑体</vt:lpstr>
      <vt:lpstr>幼圆</vt:lpstr>
      <vt:lpstr>Arial Black</vt:lpstr>
      <vt:lpstr>Segoe Print</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华联信代理商方案</dc:title>
  <dc:creator>华联信</dc:creator>
  <cp:lastModifiedBy>Administrator</cp:lastModifiedBy>
  <cp:revision>177</cp:revision>
  <dcterms:created xsi:type="dcterms:W3CDTF">2013-10-08T09:05:00Z</dcterms:created>
  <dcterms:modified xsi:type="dcterms:W3CDTF">2017-05-02T07:10:11Z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id">
    <vt:lpwstr>719222</vt:lpwstr>
  </property>
  <property fmtid="{D5CDD505-2E9C-101B-9397-08002B2CF9AE}" pid="3" name="KSOProductBuildVer">
    <vt:lpwstr>2052-10.1.0.6393</vt:lpwstr>
  </property>
</Properties>
</file>